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65" r:id="rId5"/>
    <p:sldId id="336" r:id="rId6"/>
    <p:sldId id="340" r:id="rId7"/>
    <p:sldId id="330" r:id="rId8"/>
    <p:sldId id="338" r:id="rId9"/>
    <p:sldId id="339" r:id="rId10"/>
    <p:sldId id="331" r:id="rId11"/>
    <p:sldId id="320" r:id="rId12"/>
    <p:sldId id="348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AF29CCD-6670-AA4A-9E85-43266D91E2D2}">
          <p14:sldIdLst>
            <p14:sldId id="265"/>
            <p14:sldId id="336"/>
            <p14:sldId id="340"/>
            <p14:sldId id="330"/>
            <p14:sldId id="338"/>
            <p14:sldId id="339"/>
            <p14:sldId id="331"/>
            <p14:sldId id="320"/>
            <p14:sldId id="34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2222"/>
    <a:srgbClr val="D9723E"/>
    <a:srgbClr val="FFC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5033" autoAdjust="0"/>
  </p:normalViewPr>
  <p:slideViewPr>
    <p:cSldViewPr snapToGrid="0">
      <p:cViewPr varScale="1">
        <p:scale>
          <a:sx n="78" d="100"/>
          <a:sy n="78" d="100"/>
        </p:scale>
        <p:origin x="8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75FA7-50FE-4069-ABBC-64B5C67E3C9B}" type="datetimeFigureOut">
              <a:rPr lang="es-CO" smtClean="0"/>
              <a:t>29/08/2024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7DD2D-14E8-45B5-B76D-87FCE78E6C3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34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64667-C21E-EE3C-5C2B-E48E142B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BED777-E17A-810A-AF6E-DAF4A8C64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DEF531-DDB4-9A1A-52CB-5FA671BE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883F-3691-C943-9DFF-E681C1DEAD1E}" type="datetimeFigureOut">
              <a:rPr lang="es-CO" smtClean="0"/>
              <a:t>29/08/2024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ED2994-B1B0-D8CB-CDBA-A1248400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D4BFD7-F8E9-8E84-59BD-6C603AA0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69F0-EEA4-0E40-AC05-8F487FE3FC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190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EF4EC1-9A5D-C203-76EE-ED4DAF20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7A7F30-1956-B62C-272A-ADC185335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F27784-2A13-DEBA-B7A7-B5648B35F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883F-3691-C943-9DFF-E681C1DEAD1E}" type="datetimeFigureOut">
              <a:rPr lang="es-CO" smtClean="0"/>
              <a:t>29/08/2024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7E5DFF-BAFB-4478-A79E-3627C940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276D13-E0C3-87F7-8BC4-DE19BB4AA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69F0-EEA4-0E40-AC05-8F487FE3FC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7693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53264E-1F1E-8B7A-0B7F-6674E21A86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C91289-1055-C474-3D7D-6E330117F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36228-3BC4-C5F3-04FA-86D9A0657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883F-3691-C943-9DFF-E681C1DEAD1E}" type="datetimeFigureOut">
              <a:rPr lang="es-CO" smtClean="0"/>
              <a:t>29/08/2024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F34147-CC63-D11E-9D95-4CEEF5A94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5551F5-FFA7-F14A-22DF-F76AFD2C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69F0-EEA4-0E40-AC05-8F487FE3FC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779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6C9B94-5F27-576C-CA5C-03776D97B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CF9ECD-2115-756F-CB30-633C396A4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0A6178-C2D6-C7DD-C6F3-0B11077A4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883F-3691-C943-9DFF-E681C1DEAD1E}" type="datetimeFigureOut">
              <a:rPr lang="es-CO" smtClean="0"/>
              <a:t>29/08/2024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FF539E-5739-F701-38AE-7CF495BDF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075E75-15C6-0427-A9C4-613630927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69F0-EEA4-0E40-AC05-8F487FE3FC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47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541FB5-2C74-4EC3-E5C0-2E05B8660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9A13A9-5F25-7A2F-4C0A-D1FF7C37F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DCB142-CE85-5A04-D74E-E9D12A72E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883F-3691-C943-9DFF-E681C1DEAD1E}" type="datetimeFigureOut">
              <a:rPr lang="es-CO" smtClean="0"/>
              <a:t>29/08/2024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1A1157-98F5-BAB6-BB2E-4187561D1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4A3062-730C-E1E9-74A9-E8278FAD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69F0-EEA4-0E40-AC05-8F487FE3FC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347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C9BA64-D303-2269-A35B-4789C5EC5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189D6B-3B4F-F29B-CC12-D55E939C0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1A831F-5A64-73EB-9535-B3943DE30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26774A-FD32-B9F2-3B9E-91AECBE4B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883F-3691-C943-9DFF-E681C1DEAD1E}" type="datetimeFigureOut">
              <a:rPr lang="es-CO" smtClean="0"/>
              <a:t>29/08/2024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864099-E4E7-4A41-E112-FAAF15014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EF12FA-AEE7-2AAE-1E6A-A892F6B92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69F0-EEA4-0E40-AC05-8F487FE3FC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325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8A94FB-B50D-D7F9-B8D1-D4132B34A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0C015A-F963-82E7-D570-5E78BE894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4BF0C9-C60F-8BC8-927D-443736795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6A8EB92-2F62-D972-74B5-7DAC8D745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CD52327-02DF-8D80-A257-B2CC7F3EA8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0B4925-2CD1-A99A-2572-8E00AAAE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883F-3691-C943-9DFF-E681C1DEAD1E}" type="datetimeFigureOut">
              <a:rPr lang="es-CO" smtClean="0"/>
              <a:t>29/08/2024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6363B2-F1BD-FAF9-2F13-08A36FB6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76DC013-ECF3-ACAC-74FE-537FE22EA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69F0-EEA4-0E40-AC05-8F487FE3FC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126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50100-8F44-1D9A-3F4E-DFE81324D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3FCB48E-1BBA-D7DD-343A-24B205B38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883F-3691-C943-9DFF-E681C1DEAD1E}" type="datetimeFigureOut">
              <a:rPr lang="es-CO" smtClean="0"/>
              <a:t>29/08/2024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809DEBD-4A40-5F6B-6A4C-E2652186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141FBB-DC96-00B3-B900-03E0696E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69F0-EEA4-0E40-AC05-8F487FE3FC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979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13D52B9-09EB-6652-BB46-6310088B5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883F-3691-C943-9DFF-E681C1DEAD1E}" type="datetimeFigureOut">
              <a:rPr lang="es-CO" smtClean="0"/>
              <a:t>29/08/2024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E8D00-27E3-CE46-FAEB-BBB716510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B8094B-FC72-69A5-1E99-67B2D76D8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69F0-EEA4-0E40-AC05-8F487FE3FC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629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432F5-7136-C374-D824-DFB3CA1C1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957148-A18B-46C1-A422-D0AEB65FF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BBB9B4-508B-0710-E737-1FEF1819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190769-EB50-08D4-4DC0-0335505E0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883F-3691-C943-9DFF-E681C1DEAD1E}" type="datetimeFigureOut">
              <a:rPr lang="es-CO" smtClean="0"/>
              <a:t>29/08/2024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61BC01-5262-E0E1-E1C9-A0F04E22B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73A281-C37B-CA4C-B1F9-2CB36716B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69F0-EEA4-0E40-AC05-8F487FE3FC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1039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40A6D-40F3-7035-3325-AE83E931D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2A7D9E6-CAB5-4C7D-1B30-20A8388CC1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A158BF-FF6E-847D-7E00-B915B20CB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39390A-542E-6DBE-B740-E7FDBBCE6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7883F-3691-C943-9DFF-E681C1DEAD1E}" type="datetimeFigureOut">
              <a:rPr lang="es-CO" smtClean="0"/>
              <a:t>29/08/2024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7D9DE0-64E2-8E89-8A15-452E8AA9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475C1F-5491-8C9E-8151-18805214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269F0-EEA4-0E40-AC05-8F487FE3FC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961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22631B-DA93-674A-0E82-DB777DE3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612A1C-23F5-7C29-563B-BE42ABC9C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0A8CD2-0EF6-B1F3-34E8-A39DEC1ED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7883F-3691-C943-9DFF-E681C1DEAD1E}" type="datetimeFigureOut">
              <a:rPr lang="es-CO" smtClean="0"/>
              <a:t>29/08/2024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D75930-C2D1-7599-DE14-7EC84ED9CA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22243F-E44D-6327-F41A-36D44EED8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269F0-EEA4-0E40-AC05-8F487FE3FC2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993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pp.powerbi.com/view?r=eyJrIjoiOWY3ODMyOTAtYTMzMi00MjhjLWFiNmEtMGMzZDE4ZmY5NzMwIiwidCI6IjU1MDNhYWMyLTdhMTUtNDZhZi1iNTIwLTJhNjc1YWQxZGYxNiIsImMiOjR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1D29F77-3579-CD6A-7B82-B484AB7622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t="8492" r="5010" b="8492"/>
          <a:stretch/>
        </p:blipFill>
        <p:spPr>
          <a:xfrm>
            <a:off x="2088" y="-317283"/>
            <a:ext cx="12192000" cy="6858000"/>
          </a:xfrm>
          <a:prstGeom prst="rect">
            <a:avLst/>
          </a:prstGeom>
        </p:spPr>
      </p:pic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481AFE-D6EF-F873-CCD4-820562B5B44B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620000" y="6627168"/>
            <a:ext cx="41148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CO" sz="900" kern="1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GCM-FR-005  V1, 23- mayo -2023</a:t>
            </a:r>
            <a:endParaRPr lang="es-CO" sz="900"/>
          </a:p>
        </p:txBody>
      </p:sp>
    </p:spTree>
    <p:extLst>
      <p:ext uri="{BB962C8B-B14F-4D97-AF65-F5344CB8AC3E}">
        <p14:creationId xmlns:p14="http://schemas.microsoft.com/office/powerpoint/2010/main" val="32081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314 0.13148" pathEditMode="relative" ptsTypes="AA">
                                      <p:cBhvr>
                                        <p:cTn id="6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314 0.13148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481AFE-D6EF-F873-CCD4-820562B5B44B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7620000" y="6627168"/>
            <a:ext cx="41148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CO" sz="900" kern="1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GCM-FR-005  V1, 23- mayo -2023</a:t>
            </a:r>
            <a:endParaRPr lang="es-CO" sz="90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198B16C-FA89-DFF0-8353-47D4F3287264}"/>
              </a:ext>
            </a:extLst>
          </p:cNvPr>
          <p:cNvSpPr/>
          <p:nvPr/>
        </p:nvSpPr>
        <p:spPr>
          <a:xfrm>
            <a:off x="-177031" y="1138535"/>
            <a:ext cx="12546062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Resultados de la implementación de</a:t>
            </a:r>
            <a:r>
              <a:rPr lang="es-MX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 </a:t>
            </a:r>
          </a:p>
          <a:p>
            <a:pPr algn="ctr"/>
            <a:r>
              <a:rPr lang="es-MX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Modelo Integrado de Planeación y Gestión </a:t>
            </a:r>
          </a:p>
          <a:p>
            <a:pPr algn="ctr"/>
            <a:r>
              <a:rPr lang="es-MX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MIPG</a:t>
            </a:r>
          </a:p>
          <a:p>
            <a:pPr algn="ctr"/>
            <a:r>
              <a:rPr lang="es-MX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Vigencia 2023</a:t>
            </a:r>
          </a:p>
          <a:p>
            <a:pPr algn="ctr"/>
            <a:r>
              <a:rPr lang="es-MX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Supertransporte</a:t>
            </a:r>
            <a:endParaRPr lang="es-MX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es-MX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334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>
            <a:extLst>
              <a:ext uri="{FF2B5EF4-FFF2-40B4-BE49-F238E27FC236}">
                <a16:creationId xmlns:a16="http://schemas.microsoft.com/office/drawing/2014/main" id="{BF41B096-CBB6-8018-791A-0BA6F10A9E36}"/>
              </a:ext>
            </a:extLst>
          </p:cNvPr>
          <p:cNvSpPr txBox="1">
            <a:spLocks/>
          </p:cNvSpPr>
          <p:nvPr/>
        </p:nvSpPr>
        <p:spPr>
          <a:xfrm>
            <a:off x="838200" y="243443"/>
            <a:ext cx="10515600" cy="4980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1. Resultados </a:t>
            </a:r>
            <a:r>
              <a:rPr lang="es-CO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Furag</a:t>
            </a:r>
            <a:r>
              <a:rPr lang="es-CO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 2022 - 2023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8723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Supertransporte</a:t>
            </a:r>
            <a:endParaRPr lang="es-CO" sz="2000" b="1" i="0" u="none" strike="noStrike" kern="1200" cap="none" spc="0" normalizeH="0" baseline="0" noProof="0" dirty="0">
              <a:ln>
                <a:noFill/>
              </a:ln>
              <a:solidFill>
                <a:srgbClr val="D8723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0EE4351-A17C-97C8-8E0A-B60ECA0CC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819" y="1700981"/>
            <a:ext cx="8143298" cy="306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6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621F759-2D27-1F7B-3430-E33EBE8A0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65" y="938294"/>
            <a:ext cx="11228438" cy="591970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6F59EFB-09E9-F83F-0FC2-3BFD448F6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054" y="5257800"/>
            <a:ext cx="1827658" cy="1291516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093B22-9520-E942-76BF-FB2A3034C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0" y="6366753"/>
            <a:ext cx="4114800" cy="365125"/>
          </a:xfrm>
        </p:spPr>
        <p:txBody>
          <a:bodyPr/>
          <a:lstStyle/>
          <a:p>
            <a:r>
              <a:rPr lang="es-MX"/>
              <a:t>GCM-FR-005  V1, 23- mayo -2023</a:t>
            </a:r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92C4D88-9491-ADAF-0D51-E08829981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8294"/>
            <a:ext cx="12192000" cy="591970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4F7E2331-0EF9-8820-D420-0FFE0EC2D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5295"/>
            <a:ext cx="12192000" cy="560642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04F0B3C-474A-A710-D270-1E989665C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653" y="1093267"/>
            <a:ext cx="8222693" cy="46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23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>
            <a:extLst>
              <a:ext uri="{FF2B5EF4-FFF2-40B4-BE49-F238E27FC236}">
                <a16:creationId xmlns:a16="http://schemas.microsoft.com/office/drawing/2014/main" id="{BF41B096-CBB6-8018-791A-0BA6F10A9E36}"/>
              </a:ext>
            </a:extLst>
          </p:cNvPr>
          <p:cNvSpPr txBox="1">
            <a:spLocks/>
          </p:cNvSpPr>
          <p:nvPr/>
        </p:nvSpPr>
        <p:spPr>
          <a:xfrm>
            <a:off x="838200" y="243443"/>
            <a:ext cx="10515600" cy="4980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0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2. </a:t>
            </a:r>
            <a:r>
              <a:rPr lang="es-CO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Resultados </a:t>
            </a:r>
            <a:r>
              <a:rPr lang="es-CO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Furag</a:t>
            </a:r>
            <a:r>
              <a:rPr lang="es-CO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 2022 - 2023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8723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Supertransporte</a:t>
            </a:r>
            <a:r>
              <a:rPr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D8723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por dimensión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B5A203-CE36-780A-6595-4EFE2D5A4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342" y="1106801"/>
            <a:ext cx="9320981" cy="465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6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5">
            <a:extLst>
              <a:ext uri="{FF2B5EF4-FFF2-40B4-BE49-F238E27FC236}">
                <a16:creationId xmlns:a16="http://schemas.microsoft.com/office/drawing/2014/main" id="{BF41B096-CBB6-8018-791A-0BA6F10A9E36}"/>
              </a:ext>
            </a:extLst>
          </p:cNvPr>
          <p:cNvSpPr txBox="1">
            <a:spLocks/>
          </p:cNvSpPr>
          <p:nvPr/>
        </p:nvSpPr>
        <p:spPr>
          <a:xfrm>
            <a:off x="838200" y="243443"/>
            <a:ext cx="10515600" cy="4980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0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3</a:t>
            </a:r>
            <a:r>
              <a:rPr lang="es-CO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. Resultados </a:t>
            </a:r>
            <a:r>
              <a:rPr lang="es-CO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Furag</a:t>
            </a:r>
            <a:r>
              <a:rPr lang="es-CO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</a:rPr>
              <a:t> 2022 - 2023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8723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Supertransporte</a:t>
            </a:r>
            <a:r>
              <a:rPr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D8723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es-CO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8723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politica</a:t>
            </a:r>
            <a:endParaRPr lang="es-CO" sz="2000" b="1" i="0" u="none" strike="noStrike" kern="1200" cap="none" spc="0" normalizeH="0" baseline="0" noProof="0" dirty="0">
              <a:ln>
                <a:noFill/>
              </a:ln>
              <a:solidFill>
                <a:srgbClr val="D8723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EA34DF-C94A-ADFB-39D1-A7CA6954B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06" y="1278194"/>
            <a:ext cx="11333187" cy="478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5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6F59EFB-09E9-F83F-0FC2-3BFD448F6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0054" y="5257800"/>
            <a:ext cx="1827658" cy="1291516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093B22-9520-E942-76BF-FB2A3034C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0" y="6366753"/>
            <a:ext cx="4114800" cy="365125"/>
          </a:xfrm>
        </p:spPr>
        <p:txBody>
          <a:bodyPr/>
          <a:lstStyle/>
          <a:p>
            <a:r>
              <a:rPr lang="es-MX"/>
              <a:t>GCM-FR-005  V1, 23- mayo -2023</a:t>
            </a:r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13C8074-AA02-CC8B-E6EC-20062354A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65" y="938294"/>
            <a:ext cx="11228438" cy="591970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BE818A-FE2E-D3BB-5E4F-C06F0A279E6D}"/>
              </a:ext>
            </a:extLst>
          </p:cNvPr>
          <p:cNvSpPr txBox="1"/>
          <p:nvPr/>
        </p:nvSpPr>
        <p:spPr>
          <a:xfrm>
            <a:off x="302302" y="976860"/>
            <a:ext cx="11025265" cy="45858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s-ES" sz="2000" dirty="0">
              <a:solidFill>
                <a:srgbClr val="538135"/>
              </a:solidFill>
              <a:latin typeface="Nunito ExtraBold"/>
              <a:cs typeface="Segoe UI"/>
            </a:endParaRPr>
          </a:p>
          <a:p>
            <a:endParaRPr lang="es-ES" sz="2000" dirty="0">
              <a:solidFill>
                <a:srgbClr val="538135"/>
              </a:solidFill>
              <a:latin typeface="Nunito ExtraBold"/>
              <a:cs typeface="Segoe UI"/>
            </a:endParaRPr>
          </a:p>
          <a:p>
            <a:endParaRPr lang="es-ES" sz="2000" dirty="0">
              <a:solidFill>
                <a:srgbClr val="538135"/>
              </a:solidFill>
              <a:latin typeface="Nunito ExtraBold"/>
              <a:cs typeface="Segoe UI"/>
            </a:endParaRPr>
          </a:p>
          <a:p>
            <a:pPr algn="ctr"/>
            <a:r>
              <a:rPr lang="es-ES" sz="4000" dirty="0">
                <a:latin typeface="Nunito ExtraBold"/>
                <a:cs typeface="Segoe UI"/>
              </a:rPr>
              <a:t>4. Resultados FURAG 2023 más detallados de componentes por Política en:</a:t>
            </a:r>
          </a:p>
          <a:p>
            <a:pPr algn="ctr"/>
            <a:endParaRPr lang="es-ES" sz="4000" dirty="0">
              <a:latin typeface="Nunito ExtraBold"/>
              <a:cs typeface="Segoe UI"/>
            </a:endParaRPr>
          </a:p>
          <a:p>
            <a:pPr algn="ctr"/>
            <a:r>
              <a:rPr lang="es-ES" sz="4000" b="1" dirty="0">
                <a:latin typeface="Nunito ExtraBold"/>
                <a:cs typeface="Segoe UI"/>
              </a:rPr>
              <a:t> </a:t>
            </a:r>
            <a:r>
              <a:rPr lang="es-ES" sz="4000" b="1" dirty="0">
                <a:solidFill>
                  <a:srgbClr val="00B050"/>
                </a:solidFill>
                <a:latin typeface="Nunito ExtraBold"/>
                <a:cs typeface="Segoe UI"/>
                <a:hlinkClick r:id="rId4"/>
              </a:rPr>
              <a:t>https://acortar.link/he5rHB</a:t>
            </a:r>
            <a:endParaRPr lang="es-ES" sz="2400" b="1" dirty="0">
              <a:solidFill>
                <a:srgbClr val="00B050"/>
              </a:solidFill>
              <a:cs typeface="Calibri"/>
              <a:hlinkClick r:id="rId4"/>
            </a:endParaRPr>
          </a:p>
          <a:p>
            <a:pPr algn="ctr"/>
            <a:endParaRPr lang="es-ES" sz="2400" b="1" dirty="0">
              <a:solidFill>
                <a:srgbClr val="00B050"/>
              </a:solidFill>
              <a:cs typeface="Calibri"/>
            </a:endParaRPr>
          </a:p>
          <a:p>
            <a:pPr algn="ctr"/>
            <a:endParaRPr lang="es-ES" sz="2400" b="1" dirty="0">
              <a:cs typeface="Calibri"/>
            </a:endParaRPr>
          </a:p>
          <a:p>
            <a:pPr algn="ctr"/>
            <a:endParaRPr lang="es-ES" sz="2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3531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>
            <a:extLst>
              <a:ext uri="{FF2B5EF4-FFF2-40B4-BE49-F238E27FC236}">
                <a16:creationId xmlns:a16="http://schemas.microsoft.com/office/drawing/2014/main" id="{64ADBD0B-A579-6715-83E5-1E88E1B9C50A}"/>
              </a:ext>
            </a:extLst>
          </p:cNvPr>
          <p:cNvSpPr txBox="1"/>
          <p:nvPr/>
        </p:nvSpPr>
        <p:spPr>
          <a:xfrm>
            <a:off x="5039614" y="6599645"/>
            <a:ext cx="2347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err="1">
                <a:solidFill>
                  <a:schemeClr val="bg1"/>
                </a:solidFill>
              </a:rPr>
              <a:t>www.supertransporte.gov.co</a:t>
            </a:r>
            <a:endParaRPr lang="es-CO" sz="1400" b="1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0CE6841-385D-1728-D621-07E676A33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99274" y="-334297"/>
            <a:ext cx="11228438" cy="1257215"/>
          </a:xfrm>
          <a:prstGeom prst="rect">
            <a:avLst/>
          </a:prstGeom>
        </p:spPr>
      </p:pic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7D0360DA-F8D7-CC2F-8B4E-573EC0803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01872"/>
              </p:ext>
            </p:extLst>
          </p:nvPr>
        </p:nvGraphicFramePr>
        <p:xfrm>
          <a:off x="2493847" y="1889590"/>
          <a:ext cx="8168639" cy="3745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0721">
                  <a:extLst>
                    <a:ext uri="{9D8B030D-6E8A-4147-A177-3AD203B41FA5}">
                      <a16:colId xmlns:a16="http://schemas.microsoft.com/office/drawing/2014/main" val="2774061066"/>
                    </a:ext>
                  </a:extLst>
                </a:gridCol>
                <a:gridCol w="1647918">
                  <a:extLst>
                    <a:ext uri="{9D8B030D-6E8A-4147-A177-3AD203B41FA5}">
                      <a16:colId xmlns:a16="http://schemas.microsoft.com/office/drawing/2014/main" val="2352002708"/>
                    </a:ext>
                  </a:extLst>
                </a:gridCol>
              </a:tblGrid>
              <a:tr h="434256">
                <a:tc gridSpan="2"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ENTIDADES ADSCRITAS Y VINCULADAS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059898"/>
                  </a:ext>
                </a:extLst>
              </a:tr>
              <a:tr h="616000">
                <a:tc>
                  <a:txBody>
                    <a:bodyPr/>
                    <a:lstStyle/>
                    <a:p>
                      <a:r>
                        <a:rPr lang="es-ES" dirty="0"/>
                        <a:t>AGENCIA NACIONAL DE INFRAESTRUCTURA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86.2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2468364"/>
                  </a:ext>
                </a:extLst>
              </a:tr>
              <a:tr h="449230">
                <a:tc>
                  <a:txBody>
                    <a:bodyPr/>
                    <a:lstStyle/>
                    <a:p>
                      <a:r>
                        <a:rPr lang="es-ES" dirty="0"/>
                        <a:t>AGENCIA NACIONAL DE SEGURIDAD VIAL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79.8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340554"/>
                  </a:ext>
                </a:extLst>
              </a:tr>
              <a:tr h="449230">
                <a:tc>
                  <a:txBody>
                    <a:bodyPr/>
                    <a:lstStyle/>
                    <a:p>
                      <a:r>
                        <a:rPr lang="es-ES" dirty="0"/>
                        <a:t>UNIDAD DE PLANECIÓN DE INFRAESTRUCTURA DE TRANSPORTE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63,4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814022"/>
                  </a:ext>
                </a:extLst>
              </a:tr>
              <a:tr h="449230">
                <a:tc>
                  <a:txBody>
                    <a:bodyPr/>
                    <a:lstStyle/>
                    <a:p>
                      <a:r>
                        <a:rPr lang="es-ES" dirty="0"/>
                        <a:t>INSTITUTO NACIONAL DE VIAS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82.3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41500"/>
                  </a:ext>
                </a:extLst>
              </a:tr>
              <a:tr h="449230">
                <a:tc>
                  <a:txBody>
                    <a:bodyPr/>
                    <a:lstStyle/>
                    <a:p>
                      <a:r>
                        <a:rPr lang="es-ES" dirty="0"/>
                        <a:t>MINISTERIO DE TRANSPORTE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89.1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079404"/>
                  </a:ext>
                </a:extLst>
              </a:tr>
              <a:tr h="449230">
                <a:tc>
                  <a:txBody>
                    <a:bodyPr/>
                    <a:lstStyle/>
                    <a:p>
                      <a:r>
                        <a:rPr lang="es-ES" dirty="0"/>
                        <a:t>SUPERINTENDENCIA DE TRANSPORTE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82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22103"/>
                  </a:ext>
                </a:extLst>
              </a:tr>
              <a:tr h="44923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ES" dirty="0"/>
                        <a:t>UNIDAD ADMNISTRATIVA ESPECIAL DE AERONAUTICA CIVIL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ES" dirty="0"/>
                        <a:t>79.1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924471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89AB1352-5F75-B34E-E42D-132D87FD7F4D}"/>
              </a:ext>
            </a:extLst>
          </p:cNvPr>
          <p:cNvSpPr txBox="1"/>
          <p:nvPr/>
        </p:nvSpPr>
        <p:spPr>
          <a:xfrm>
            <a:off x="791336" y="1046904"/>
            <a:ext cx="756503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sz="2000" b="1" dirty="0">
                <a:solidFill>
                  <a:srgbClr val="538135"/>
                </a:solidFill>
                <a:latin typeface="Nunito ExtraBold"/>
                <a:cs typeface="Segoe UI"/>
              </a:rPr>
              <a:t>3. </a:t>
            </a:r>
            <a:r>
              <a:rPr lang="es-ES" sz="2000" dirty="0">
                <a:latin typeface="Nunito ExtraBold"/>
                <a:cs typeface="Segoe UI"/>
              </a:rPr>
              <a:t>Resultados FURAG 2023 Sector Transporte</a:t>
            </a:r>
          </a:p>
        </p:txBody>
      </p:sp>
    </p:spTree>
    <p:extLst>
      <p:ext uri="{BB962C8B-B14F-4D97-AF65-F5344CB8AC3E}">
        <p14:creationId xmlns:p14="http://schemas.microsoft.com/office/powerpoint/2010/main" val="416433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6F59EFB-09E9-F83F-0FC2-3BFD448F6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0054" y="5257800"/>
            <a:ext cx="1827658" cy="1291516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093B22-9520-E942-76BF-FB2A3034C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0" y="6366753"/>
            <a:ext cx="4114800" cy="365125"/>
          </a:xfrm>
        </p:spPr>
        <p:txBody>
          <a:bodyPr/>
          <a:lstStyle/>
          <a:p>
            <a:r>
              <a:rPr lang="es-MX"/>
              <a:t>GCM-FR-005  V1, 23- mayo -2023</a:t>
            </a:r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ACC99BC-2398-82D3-A2D2-5AD0F2EBAB17}"/>
              </a:ext>
            </a:extLst>
          </p:cNvPr>
          <p:cNvSpPr txBox="1"/>
          <p:nvPr/>
        </p:nvSpPr>
        <p:spPr>
          <a:xfrm>
            <a:off x="302302" y="976860"/>
            <a:ext cx="11025265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s-ES" sz="6000" b="1" dirty="0">
              <a:latin typeface="Nunito SemiBold"/>
              <a:cs typeface="Calibri"/>
            </a:endParaRPr>
          </a:p>
          <a:p>
            <a:pPr algn="ctr"/>
            <a:endParaRPr lang="es-ES" sz="6000" b="1" dirty="0">
              <a:latin typeface="Nunito SemiBold"/>
              <a:cs typeface="Calibri"/>
            </a:endParaRPr>
          </a:p>
          <a:p>
            <a:pPr algn="ctr"/>
            <a:r>
              <a:rPr lang="es-ES" sz="6000" b="1" dirty="0">
                <a:latin typeface="Nunito SemiBold"/>
                <a:cs typeface="Calibri"/>
              </a:rPr>
              <a:t>¡ gracias </a:t>
            </a:r>
            <a:r>
              <a:rPr lang="es-ES" sz="6000" b="1" dirty="0"/>
              <a:t>!</a:t>
            </a:r>
            <a:endParaRPr lang="es-ES" sz="6000" dirty="0">
              <a:latin typeface="Calibri" panose="020F0502020204030204"/>
              <a:cs typeface="Calibri"/>
            </a:endParaRPr>
          </a:p>
          <a:p>
            <a:pPr algn="ctr"/>
            <a:endParaRPr lang="es-ES" sz="6000" b="1" dirty="0">
              <a:latin typeface="Nunito SemiBold"/>
              <a:cs typeface="Calibri"/>
            </a:endParaRPr>
          </a:p>
          <a:p>
            <a:pPr algn="ctr"/>
            <a:endParaRPr lang="es-ES" sz="2400" b="1" dirty="0">
              <a:cs typeface="Calibri"/>
            </a:endParaRPr>
          </a:p>
          <a:p>
            <a:pPr algn="ctr"/>
            <a:endParaRPr lang="es-ES" sz="2400" b="1" dirty="0">
              <a:cs typeface="Calibri"/>
            </a:endParaRPr>
          </a:p>
          <a:p>
            <a:pPr algn="ctr"/>
            <a:endParaRPr lang="es-ES" sz="2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16442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2ADC98E00F5E246B9A506020C92EDC2" ma:contentTypeVersion="4" ma:contentTypeDescription="Crear nuevo documento." ma:contentTypeScope="" ma:versionID="48658737aa6e1a8f7b7b2a39349d355e">
  <xsd:schema xmlns:xsd="http://www.w3.org/2001/XMLSchema" xmlns:xs="http://www.w3.org/2001/XMLSchema" xmlns:p="http://schemas.microsoft.com/office/2006/metadata/properties" xmlns:ns2="246eb159-7d12-4254-8328-9b82acd00f54" targetNamespace="http://schemas.microsoft.com/office/2006/metadata/properties" ma:root="true" ma:fieldsID="3886107fab89cabed60df84d37e6e146" ns2:_="">
    <xsd:import namespace="246eb159-7d12-4254-8328-9b82acd00f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6eb159-7d12-4254-8328-9b82acd00f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333E04-B844-45C3-8101-12EBB2CDAC35}">
  <ds:schemaRefs>
    <ds:schemaRef ds:uri="246eb159-7d12-4254-8328-9b82acd00f5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5895C68-3238-4509-8865-988A8143F3B3}">
  <ds:schemaRefs>
    <ds:schemaRef ds:uri="246eb159-7d12-4254-8328-9b82acd00f5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EC969F3-3173-465B-8D32-96927B18DC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159</Words>
  <Application>Microsoft Office PowerPoint</Application>
  <PresentationFormat>Panorámica</PresentationFormat>
  <Paragraphs>45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Nunito ExtraBold</vt:lpstr>
      <vt:lpstr>Nunito SemiBold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Jeisson Hernan Diaz Duarte</dc:creator>
  <cp:lastModifiedBy>Luz Angela Maria Mora Cubillos</cp:lastModifiedBy>
  <cp:revision>49</cp:revision>
  <dcterms:created xsi:type="dcterms:W3CDTF">2023-05-23T13:24:55Z</dcterms:created>
  <dcterms:modified xsi:type="dcterms:W3CDTF">2024-08-29T19:59:45Z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0x01010082ADC98E00F5E246B9A506020C92EDC2</vt:lpwstr>
  </property>
</Properties>
</file>