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8C14FC-7FDD-657B-9E3F-E98F2A3A2B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A3CB5E3-BE6F-48D5-A487-B9A6781BA4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877E89-4B35-BA5F-E0F5-785929859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1595-C0EB-4C15-9D00-3071DD6B7D55}" type="datetimeFigureOut">
              <a:rPr lang="es-CO" smtClean="0"/>
              <a:t>29/07/2024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DE55EC-C710-32F9-0415-E75BC75CD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C0D6FD-3455-3397-76E0-EAC292773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96B8B-EDCE-4AFE-8B9D-7D182F13E2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7844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41219C-C8D5-1959-01FE-936F92827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3294336-5B08-6CB1-98ED-088469E79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C645ED-2E13-BB9B-850C-09FDEB7DC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1595-C0EB-4C15-9D00-3071DD6B7D55}" type="datetimeFigureOut">
              <a:rPr lang="es-CO" smtClean="0"/>
              <a:t>29/07/2024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9217BA-9783-090E-9A2D-CA04B6ED5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0C909F-42B5-2886-F3BD-C53D86859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96B8B-EDCE-4AFE-8B9D-7D182F13E2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40140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81BB46B-681A-85F0-2C63-65570FB807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9B8095C-8520-00B9-3700-51C06D94E8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1F86A5-7549-03D4-EF7F-08B548C20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1595-C0EB-4C15-9D00-3071DD6B7D55}" type="datetimeFigureOut">
              <a:rPr lang="es-CO" smtClean="0"/>
              <a:t>29/07/2024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8CBBCD-778C-18EF-B8F3-3717EFF89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34E5F5-789E-8F7A-AFFC-717AB8D62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96B8B-EDCE-4AFE-8B9D-7D182F13E2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534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5D27BE-8BAB-660F-2AC9-3FA645EB7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C3822B-85AF-1AA7-01AD-DA0E97153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B1ED64-CDEA-EE8E-C99D-05526D3FB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1595-C0EB-4C15-9D00-3071DD6B7D55}" type="datetimeFigureOut">
              <a:rPr lang="es-CO" smtClean="0"/>
              <a:t>29/07/2024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36DCB9-8C8C-2661-9292-D06C5D5C8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F7051F-E914-68A1-F76C-2CE30E786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96B8B-EDCE-4AFE-8B9D-7D182F13E2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128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0177D3-AE91-264C-067A-4C1E373D5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531B79-1EA9-3DE1-75CF-76D118CEB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3A4A6E-F863-1B67-2147-513948CFE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1595-C0EB-4C15-9D00-3071DD6B7D55}" type="datetimeFigureOut">
              <a:rPr lang="es-CO" smtClean="0"/>
              <a:t>29/07/2024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EEB1A9-AED3-E779-B321-75BD0E535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D2FB84-D02D-3180-55E5-536ADAF80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96B8B-EDCE-4AFE-8B9D-7D182F13E2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554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A49DA7-7D41-ED49-DC9E-FC96D226A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990D19-2389-E38C-B11F-50D64179D9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804CFF-1411-EAE0-5315-480DFF79C8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69CAE78-F944-C121-17F3-5D9612141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1595-C0EB-4C15-9D00-3071DD6B7D55}" type="datetimeFigureOut">
              <a:rPr lang="es-CO" smtClean="0"/>
              <a:t>29/07/2024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C20C575-0D64-7734-5446-2D7BC9547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6505D60-E046-6F08-0F6B-727DDD05B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96B8B-EDCE-4AFE-8B9D-7D182F13E2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624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45A514-7197-3A69-EA8A-7F6F9DF4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1EF5A6-CB28-4222-4A48-3F74AD8CB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EE1DBBC-B697-4968-EE20-328CABCEFA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5CA75B6-BDCB-9BCD-A0F0-643C7E32D8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D68AD33-E787-DD69-1951-D48DDE9FA4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E98167E-8DAE-80B2-2373-C0EA8677F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1595-C0EB-4C15-9D00-3071DD6B7D55}" type="datetimeFigureOut">
              <a:rPr lang="es-CO" smtClean="0"/>
              <a:t>29/07/2024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879A425-F7C4-AAC1-A362-28F7655D7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39E0427-8E04-26DA-CDAD-C1B5F4E3D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96B8B-EDCE-4AFE-8B9D-7D182F13E2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800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4D49E5-48E6-88F1-C38C-3BC5137E6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CD1C0A9-1FEE-E8F5-5642-43847536F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1595-C0EB-4C15-9D00-3071DD6B7D55}" type="datetimeFigureOut">
              <a:rPr lang="es-CO" smtClean="0"/>
              <a:t>29/07/2024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08BDF09-7FCD-704F-2939-03DFCD289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EC57258-99D9-B638-7E36-59EE1B8C4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96B8B-EDCE-4AFE-8B9D-7D182F13E2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1909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B4F46E9-1425-F72E-CFB4-21AF93474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1595-C0EB-4C15-9D00-3071DD6B7D55}" type="datetimeFigureOut">
              <a:rPr lang="es-CO" smtClean="0"/>
              <a:t>29/07/2024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AC0BBC3-C13D-583F-666C-1E79EA84A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D87A876-2978-A6A9-088A-70F1CFE45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96B8B-EDCE-4AFE-8B9D-7D182F13E2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32115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BAA083-6B05-814B-CF37-37FA80F08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064A87-4330-77AF-E646-484E4A49A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825E2F0-4DEE-5B67-F836-694BC29D64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0BEE5C-C1E8-69F5-F20F-6405E0CEB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1595-C0EB-4C15-9D00-3071DD6B7D55}" type="datetimeFigureOut">
              <a:rPr lang="es-CO" smtClean="0"/>
              <a:t>29/07/2024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14D7C59-CD33-3920-E30D-969EABF82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00DBF69-B0EA-AFD2-2284-928CE50EE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96B8B-EDCE-4AFE-8B9D-7D182F13E2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68948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A74C8D-CB44-A1B1-7148-CAD4058AD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8CC8E6D-2C6F-E07D-7ECC-74AB413BF6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0929A8F-9796-A14F-9200-6008092DD1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675860B-10AD-F234-AAEB-3DAB0B42A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1595-C0EB-4C15-9D00-3071DD6B7D55}" type="datetimeFigureOut">
              <a:rPr lang="es-CO" smtClean="0"/>
              <a:t>29/07/2024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3DCB45-C050-3DAF-AE96-985BAFBA2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DD0C7E4-9421-9BD1-6E72-FD3A808D9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96B8B-EDCE-4AFE-8B9D-7D182F13E2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9137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8BC3ABC-A912-1BE9-5EDE-39F895F25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5A1C2B4-6692-EB66-AC83-83AB9519C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E647D3-AC26-E79C-64F7-1DAA2D3C0E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331595-C0EB-4C15-9D00-3071DD6B7D55}" type="datetimeFigureOut">
              <a:rPr lang="es-CO" smtClean="0"/>
              <a:t>29/07/2024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620771-934C-1908-0A6D-A5C50F3129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3D19DE-9017-1FFE-23AF-CACA8CAF6B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496B8B-EDCE-4AFE-8B9D-7D182F13E2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6085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3F9C1F7-51BC-ACB9-BD0D-6CD8BFACB16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" t="17422" r="9579" b="14539"/>
          <a:stretch/>
        </p:blipFill>
        <p:spPr bwMode="auto">
          <a:xfrm>
            <a:off x="5215890" y="225107"/>
            <a:ext cx="1760220" cy="7385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42379070-29DF-EF2D-640C-AFD0E1BA8A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42100"/>
            <a:ext cx="12192000" cy="203366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F453A81E-2773-6B62-8BA1-41F36A720FD5}"/>
              </a:ext>
            </a:extLst>
          </p:cNvPr>
          <p:cNvSpPr txBox="1"/>
          <p:nvPr/>
        </p:nvSpPr>
        <p:spPr>
          <a:xfrm>
            <a:off x="690880" y="1402080"/>
            <a:ext cx="248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Canales de Recepción</a:t>
            </a:r>
          </a:p>
        </p:txBody>
      </p:sp>
      <p:pic>
        <p:nvPicPr>
          <p:cNvPr id="15" name="Gráfico 14" descr="Call center contorno">
            <a:extLst>
              <a:ext uri="{FF2B5EF4-FFF2-40B4-BE49-F238E27FC236}">
                <a16:creationId xmlns:a16="http://schemas.microsoft.com/office/drawing/2014/main" id="{866E1FA1-D067-D34E-1DF3-7C4B21B359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21490" y="1778919"/>
            <a:ext cx="914400" cy="914400"/>
          </a:xfrm>
          <a:prstGeom prst="rect">
            <a:avLst/>
          </a:prstGeom>
        </p:spPr>
      </p:pic>
      <p:pic>
        <p:nvPicPr>
          <p:cNvPr id="17" name="Gráfico 16" descr="@ contorno">
            <a:extLst>
              <a:ext uri="{FF2B5EF4-FFF2-40B4-BE49-F238E27FC236}">
                <a16:creationId xmlns:a16="http://schemas.microsoft.com/office/drawing/2014/main" id="{9126BAEB-1B7F-213A-3C1C-E7B4D06AECD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90880" y="3773302"/>
            <a:ext cx="914400" cy="914400"/>
          </a:xfrm>
          <a:prstGeom prst="rect">
            <a:avLst/>
          </a:prstGeom>
        </p:spPr>
      </p:pic>
      <p:pic>
        <p:nvPicPr>
          <p:cNvPr id="19" name="Gráfico 18" descr="Universal access contorno">
            <a:extLst>
              <a:ext uri="{FF2B5EF4-FFF2-40B4-BE49-F238E27FC236}">
                <a16:creationId xmlns:a16="http://schemas.microsoft.com/office/drawing/2014/main" id="{D430534A-181C-5271-FF22-105A3D7CA6C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97960" y="1923520"/>
            <a:ext cx="914400" cy="914400"/>
          </a:xfrm>
          <a:prstGeom prst="rect">
            <a:avLst/>
          </a:prstGeom>
        </p:spPr>
      </p:pic>
      <p:pic>
        <p:nvPicPr>
          <p:cNvPr id="21" name="Gráfico 20" descr="Computer contorno">
            <a:extLst>
              <a:ext uri="{FF2B5EF4-FFF2-40B4-BE49-F238E27FC236}">
                <a16:creationId xmlns:a16="http://schemas.microsoft.com/office/drawing/2014/main" id="{EDE31953-2671-1830-5158-592E37F0289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494280" y="3716907"/>
            <a:ext cx="914400" cy="914400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5DFC8100-5BB8-3BA3-C773-1F40A461EE3D}"/>
              </a:ext>
            </a:extLst>
          </p:cNvPr>
          <p:cNvSpPr txBox="1"/>
          <p:nvPr/>
        </p:nvSpPr>
        <p:spPr>
          <a:xfrm>
            <a:off x="386080" y="2802139"/>
            <a:ext cx="1899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900" dirty="0"/>
              <a:t>En la sede de la Superintendencia en la Ventanilla Única de Radicación y/o  Relacionamiento con el Ciudadano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92E359D-575D-87D1-FA52-27A94FFAC1A0}"/>
              </a:ext>
            </a:extLst>
          </p:cNvPr>
          <p:cNvSpPr txBox="1"/>
          <p:nvPr/>
        </p:nvSpPr>
        <p:spPr>
          <a:xfrm>
            <a:off x="2475700" y="2802139"/>
            <a:ext cx="1344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err="1"/>
              <a:t>Contact</a:t>
            </a:r>
            <a:r>
              <a:rPr lang="es-CO" sz="900" dirty="0"/>
              <a:t> Center</a:t>
            </a:r>
          </a:p>
          <a:p>
            <a:r>
              <a:rPr lang="es-CO" sz="900" dirty="0"/>
              <a:t>Línea 018000915615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FE97133E-15A7-F504-16A0-0236742CB000}"/>
              </a:ext>
            </a:extLst>
          </p:cNvPr>
          <p:cNvSpPr txBox="1"/>
          <p:nvPr/>
        </p:nvSpPr>
        <p:spPr>
          <a:xfrm>
            <a:off x="386080" y="4595426"/>
            <a:ext cx="17381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/>
              <a:t>A través del correo ventanillaunicaderadicacion@supertransporte.gov.co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7214B5CE-C8AC-1868-0447-047C42E1A7FD}"/>
              </a:ext>
            </a:extLst>
          </p:cNvPr>
          <p:cNvSpPr txBox="1"/>
          <p:nvPr/>
        </p:nvSpPr>
        <p:spPr>
          <a:xfrm>
            <a:off x="2434190" y="4621882"/>
            <a:ext cx="134453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/>
              <a:t>A través de la pagina</a:t>
            </a:r>
          </a:p>
          <a:p>
            <a:r>
              <a:rPr lang="es-CO" sz="900" dirty="0"/>
              <a:t>www.Supertransporte.gov.co</a:t>
            </a:r>
          </a:p>
        </p:txBody>
      </p:sp>
      <p:pic>
        <p:nvPicPr>
          <p:cNvPr id="27" name="Gráfico 26" descr="Management contorno">
            <a:extLst>
              <a:ext uri="{FF2B5EF4-FFF2-40B4-BE49-F238E27FC236}">
                <a16:creationId xmlns:a16="http://schemas.microsoft.com/office/drawing/2014/main" id="{234F5170-6D08-2B61-F479-A7A315B361E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724641" y="1855680"/>
            <a:ext cx="1134110" cy="1134110"/>
          </a:xfrm>
          <a:prstGeom prst="rect">
            <a:avLst/>
          </a:prstGeom>
        </p:spPr>
      </p:pic>
      <p:sp>
        <p:nvSpPr>
          <p:cNvPr id="28" name="CuadroTexto 27">
            <a:extLst>
              <a:ext uri="{FF2B5EF4-FFF2-40B4-BE49-F238E27FC236}">
                <a16:creationId xmlns:a16="http://schemas.microsoft.com/office/drawing/2014/main" id="{D598AB68-618B-620F-0D86-0BA196D83187}"/>
              </a:ext>
            </a:extLst>
          </p:cNvPr>
          <p:cNvSpPr txBox="1"/>
          <p:nvPr/>
        </p:nvSpPr>
        <p:spPr>
          <a:xfrm>
            <a:off x="5525286" y="1445137"/>
            <a:ext cx="1532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Clasificación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5201C70A-518F-06C4-7D2F-5332DE16743A}"/>
              </a:ext>
            </a:extLst>
          </p:cNvPr>
          <p:cNvSpPr txBox="1"/>
          <p:nvPr/>
        </p:nvSpPr>
        <p:spPr>
          <a:xfrm>
            <a:off x="5385586" y="2986805"/>
            <a:ext cx="1899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900" dirty="0"/>
              <a:t>Recibimos sus PQRS y se clasifican y se envían a las áreas responsables para que atiendan y respondan</a:t>
            </a:r>
            <a:endParaRPr lang="es-CO" sz="900" dirty="0"/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A796F3D6-9208-6560-B4CD-3C361DA76B29}"/>
              </a:ext>
            </a:extLst>
          </p:cNvPr>
          <p:cNvSpPr txBox="1"/>
          <p:nvPr/>
        </p:nvSpPr>
        <p:spPr>
          <a:xfrm>
            <a:off x="7687370" y="3951607"/>
            <a:ext cx="1113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Gestión</a:t>
            </a:r>
          </a:p>
        </p:txBody>
      </p:sp>
      <p:pic>
        <p:nvPicPr>
          <p:cNvPr id="32" name="Gráfico 31" descr="Cubicles with laptops and chairs">
            <a:extLst>
              <a:ext uri="{FF2B5EF4-FFF2-40B4-BE49-F238E27FC236}">
                <a16:creationId xmlns:a16="http://schemas.microsoft.com/office/drawing/2014/main" id="{4601BD98-13F3-02E2-404E-0634FCF3D37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564111" y="3719846"/>
            <a:ext cx="3421268" cy="1924463"/>
          </a:xfrm>
          <a:prstGeom prst="rect">
            <a:avLst/>
          </a:prstGeom>
        </p:spPr>
      </p:pic>
      <p:sp>
        <p:nvSpPr>
          <p:cNvPr id="33" name="CuadroTexto 32">
            <a:extLst>
              <a:ext uri="{FF2B5EF4-FFF2-40B4-BE49-F238E27FC236}">
                <a16:creationId xmlns:a16="http://schemas.microsoft.com/office/drawing/2014/main" id="{47DC05CC-E3F1-EBA5-1486-2F9C51BFC7CC}"/>
              </a:ext>
            </a:extLst>
          </p:cNvPr>
          <p:cNvSpPr txBox="1"/>
          <p:nvPr/>
        </p:nvSpPr>
        <p:spPr>
          <a:xfrm>
            <a:off x="7345105" y="5742281"/>
            <a:ext cx="201549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900" dirty="0"/>
              <a:t>Las áreas encargadas revisan la solicitud,  analizan y redactan una respuesta</a:t>
            </a:r>
            <a:endParaRPr lang="es-CO" sz="900" dirty="0"/>
          </a:p>
        </p:txBody>
      </p:sp>
      <p:pic>
        <p:nvPicPr>
          <p:cNvPr id="35" name="Gráfico 34" descr="Email contorno">
            <a:extLst>
              <a:ext uri="{FF2B5EF4-FFF2-40B4-BE49-F238E27FC236}">
                <a16:creationId xmlns:a16="http://schemas.microsoft.com/office/drawing/2014/main" id="{13E32B0B-4790-3FAB-6EFA-5B58CC967BC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716300" y="1436592"/>
            <a:ext cx="914400" cy="914400"/>
          </a:xfrm>
          <a:prstGeom prst="rect">
            <a:avLst/>
          </a:prstGeom>
        </p:spPr>
      </p:pic>
      <p:pic>
        <p:nvPicPr>
          <p:cNvPr id="37" name="Gráfico 36" descr="Envelope contorno">
            <a:extLst>
              <a:ext uri="{FF2B5EF4-FFF2-40B4-BE49-F238E27FC236}">
                <a16:creationId xmlns:a16="http://schemas.microsoft.com/office/drawing/2014/main" id="{1DE3797C-F099-DC7C-96E2-A367BB40B943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0729900" y="1586592"/>
            <a:ext cx="914400" cy="914400"/>
          </a:xfrm>
          <a:prstGeom prst="rect">
            <a:avLst/>
          </a:prstGeom>
        </p:spPr>
      </p:pic>
      <p:sp>
        <p:nvSpPr>
          <p:cNvPr id="38" name="CuadroTexto 37">
            <a:extLst>
              <a:ext uri="{FF2B5EF4-FFF2-40B4-BE49-F238E27FC236}">
                <a16:creationId xmlns:a16="http://schemas.microsoft.com/office/drawing/2014/main" id="{D66DA9C9-FF31-DAA6-9C74-6A9D54F862E8}"/>
              </a:ext>
            </a:extLst>
          </p:cNvPr>
          <p:cNvSpPr txBox="1"/>
          <p:nvPr/>
        </p:nvSpPr>
        <p:spPr>
          <a:xfrm>
            <a:off x="9716300" y="2760148"/>
            <a:ext cx="193482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900" dirty="0"/>
              <a:t>Las respuestas se emiten a través de correo certificado  electrónico (mails) o se envían a una dirección física, según autorización del solicitante.</a:t>
            </a:r>
          </a:p>
        </p:txBody>
      </p:sp>
      <p:pic>
        <p:nvPicPr>
          <p:cNvPr id="46" name="Imagen 45">
            <a:extLst>
              <a:ext uri="{FF2B5EF4-FFF2-40B4-BE49-F238E27FC236}">
                <a16:creationId xmlns:a16="http://schemas.microsoft.com/office/drawing/2014/main" id="{DB84F167-6DFD-9691-BF7D-5B7CA6D1EE8F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3952766" y="2760148"/>
            <a:ext cx="1229326" cy="2524950"/>
          </a:xfrm>
          <a:prstGeom prst="rect">
            <a:avLst/>
          </a:prstGeom>
        </p:spPr>
      </p:pic>
      <p:pic>
        <p:nvPicPr>
          <p:cNvPr id="47" name="Imagen 46">
            <a:extLst>
              <a:ext uri="{FF2B5EF4-FFF2-40B4-BE49-F238E27FC236}">
                <a16:creationId xmlns:a16="http://schemas.microsoft.com/office/drawing/2014/main" id="{A8E5AA8A-AB75-6B23-D985-1B7FBECDB84B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 flipV="1">
            <a:off x="3973570" y="1923518"/>
            <a:ext cx="1202915" cy="1429793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B168E757-0F8F-C4B0-8DD4-0368BA5DF497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6243957" y="3621874"/>
            <a:ext cx="543627" cy="1406635"/>
          </a:xfrm>
          <a:prstGeom prst="rect">
            <a:avLst/>
          </a:prstGeom>
        </p:spPr>
      </p:pic>
      <p:pic>
        <p:nvPicPr>
          <p:cNvPr id="53" name="Imagen 52">
            <a:extLst>
              <a:ext uri="{FF2B5EF4-FFF2-40B4-BE49-F238E27FC236}">
                <a16:creationId xmlns:a16="http://schemas.microsoft.com/office/drawing/2014/main" id="{B5F27345-552D-E03A-164D-96BBEBF1D07E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 rot="16200000">
            <a:off x="9633731" y="3926745"/>
            <a:ext cx="1524132" cy="668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2846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107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Sandra Liliana Ucros Velasquez</dc:creator>
  <cp:lastModifiedBy>Sandra Liliana Ucros Velasquez</cp:lastModifiedBy>
  <cp:revision>1</cp:revision>
  <dcterms:created xsi:type="dcterms:W3CDTF">2024-07-29T16:03:27Z</dcterms:created>
  <dcterms:modified xsi:type="dcterms:W3CDTF">2024-07-29T16:52:50Z</dcterms:modified>
</cp:coreProperties>
</file>