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7.jpg" ContentType="image/jpeg"/>
  <Override PartName="/ppt/media/image70.JPG" ContentType="image/jpeg"/>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7"/>
  </p:notesMasterIdLst>
  <p:sldIdLst>
    <p:sldId id="2145707759" r:id="rId5"/>
    <p:sldId id="2145707760" r:id="rId6"/>
    <p:sldId id="261" r:id="rId7"/>
    <p:sldId id="2145707765" r:id="rId8"/>
    <p:sldId id="263" r:id="rId9"/>
    <p:sldId id="264" r:id="rId10"/>
    <p:sldId id="285" r:id="rId11"/>
    <p:sldId id="286" r:id="rId12"/>
    <p:sldId id="267" r:id="rId13"/>
    <p:sldId id="2145707766" r:id="rId14"/>
    <p:sldId id="299" r:id="rId15"/>
    <p:sldId id="2145707764" r:id="rId16"/>
    <p:sldId id="4707" r:id="rId17"/>
    <p:sldId id="4708" r:id="rId18"/>
    <p:sldId id="4709" r:id="rId19"/>
    <p:sldId id="2145707762" r:id="rId20"/>
    <p:sldId id="2145707763" r:id="rId21"/>
    <p:sldId id="4704" r:id="rId22"/>
    <p:sldId id="4706" r:id="rId23"/>
    <p:sldId id="4703" r:id="rId24"/>
    <p:sldId id="4698" r:id="rId25"/>
    <p:sldId id="262" r:id="rId2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AF29CCD-6670-AA4A-9E85-43266D91E2D2}">
          <p14:sldIdLst>
            <p14:sldId id="2145707759"/>
            <p14:sldId id="2145707760"/>
            <p14:sldId id="261"/>
            <p14:sldId id="2145707765"/>
            <p14:sldId id="263"/>
            <p14:sldId id="264"/>
            <p14:sldId id="285"/>
            <p14:sldId id="286"/>
            <p14:sldId id="267"/>
            <p14:sldId id="2145707766"/>
            <p14:sldId id="299"/>
            <p14:sldId id="2145707764"/>
            <p14:sldId id="4707"/>
            <p14:sldId id="4708"/>
            <p14:sldId id="4709"/>
            <p14:sldId id="2145707762"/>
            <p14:sldId id="2145707763"/>
            <p14:sldId id="4704"/>
            <p14:sldId id="4706"/>
            <p14:sldId id="4703"/>
            <p14:sldId id="4698"/>
            <p14:sldId id="2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723E"/>
    <a:srgbClr val="FF9900"/>
    <a:srgbClr val="FFCE00"/>
    <a:srgbClr val="FFFF99"/>
    <a:srgbClr val="66FFFF"/>
    <a:srgbClr val="FF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85" autoAdjust="0"/>
    <p:restoredTop sz="94660"/>
  </p:normalViewPr>
  <p:slideViewPr>
    <p:cSldViewPr snapToGrid="0">
      <p:cViewPr>
        <p:scale>
          <a:sx n="116" d="100"/>
          <a:sy n="116" d="100"/>
        </p:scale>
        <p:origin x="1400" y="10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CB3E5-3112-C642-BDD0-A285BD2949FE}" type="datetimeFigureOut">
              <a:rPr lang="es-CO" smtClean="0"/>
              <a:t>13/03/24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88552-F867-174D-AA12-E4A1857CF833}" type="slidenum">
              <a:rPr lang="es-CO" smtClean="0"/>
              <a:t>‹Nº›</a:t>
            </a:fld>
            <a:endParaRPr lang="es-CO"/>
          </a:p>
        </p:txBody>
      </p:sp>
    </p:spTree>
    <p:extLst>
      <p:ext uri="{BB962C8B-B14F-4D97-AF65-F5344CB8AC3E}">
        <p14:creationId xmlns:p14="http://schemas.microsoft.com/office/powerpoint/2010/main" val="3168956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572D1-260D-05FD-5715-9E384107DE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2D25834-DFEF-8563-8C91-95229BA0BF4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6C3C54-6F6A-100F-B271-D0CE9A916BE5}"/>
              </a:ext>
            </a:extLst>
          </p:cNvPr>
          <p:cNvSpPr>
            <a:spLocks noGrp="1"/>
          </p:cNvSpPr>
          <p:nvPr>
            <p:ph type="body" idx="1"/>
          </p:nvPr>
        </p:nvSpPr>
        <p:spPr/>
        <p:txBody>
          <a:bodyPr/>
          <a:lstStyle/>
          <a:p>
            <a:pPr marL="0" indent="0">
              <a:buFont typeface="Arial" panose="020B0604020202020204" pitchFamily="34" charset="0"/>
              <a:buNone/>
            </a:pPr>
            <a:r>
              <a:rPr lang="es-CO" sz="1200" b="1" dirty="0">
                <a:effectLst/>
                <a:latin typeface="Arial Narrow" panose="020B0606020202030204" pitchFamily="34" charset="0"/>
                <a:ea typeface="Calibri" panose="020F0502020204030204" pitchFamily="34" charset="0"/>
                <a:cs typeface="Arial" panose="020B0604020202020204" pitchFamily="34" charset="0"/>
              </a:rPr>
              <a:t>Guía y Cartilla de Derechos y Deberes de los Usuarios de los Servicios de Transporte Terrestre: </a:t>
            </a:r>
            <a:r>
              <a:rPr lang="es-CO" sz="1200" dirty="0">
                <a:effectLst/>
                <a:latin typeface="Arial Narrow" panose="020B0606020202030204" pitchFamily="34" charset="0"/>
                <a:ea typeface="Calibri" panose="020F0502020204030204" pitchFamily="34" charset="0"/>
                <a:cs typeface="Arial" panose="020B0604020202020204" pitchFamily="34" charset="0"/>
              </a:rPr>
              <a:t>En los documentos se podrán consultar los derechos y deberes de los usuarios en el modo terrestre; en la guía de forma corta y resumida, mientras que, en la cartilla, la información es más extensa y completa. </a:t>
            </a:r>
            <a:r>
              <a:rPr lang="es-ES" sz="1800" dirty="0">
                <a:effectLst/>
                <a:latin typeface="Arial Narrow" panose="020B0606020202030204" pitchFamily="34" charset="0"/>
                <a:ea typeface="Calibri" panose="020F0502020204030204" pitchFamily="34" charset="0"/>
                <a:cs typeface="Arial" panose="020B0604020202020204" pitchFamily="34" charset="0"/>
              </a:rPr>
              <a:t>Se publicó el 22 de diciembre de 2020.</a:t>
            </a:r>
          </a:p>
          <a:p>
            <a:pPr marL="0" indent="0">
              <a:buFont typeface="Arial" panose="020B0604020202020204" pitchFamily="34" charset="0"/>
              <a:buNone/>
            </a:pPr>
            <a:endParaRPr lang="es-ES" sz="1800" dirty="0">
              <a:effectLst/>
              <a:latin typeface="Arial Narrow" panose="020B0606020202030204" pitchFamily="34" charset="0"/>
              <a:ea typeface="Calibri" panose="020F0502020204030204" pitchFamily="34" charset="0"/>
              <a:cs typeface="Arial" panose="020B0604020202020204" pitchFamily="34" charset="0"/>
            </a:endParaRPr>
          </a:p>
          <a:p>
            <a:pPr marL="0" marR="126365" lvl="0" indent="0" algn="just">
              <a:spcAft>
                <a:spcPts val="0"/>
              </a:spcAft>
              <a:buFont typeface="Symbol" panose="05050102010706020507" pitchFamily="18" charset="2"/>
              <a:buNone/>
            </a:pPr>
            <a:r>
              <a:rPr lang="es-ES" sz="1800" b="1" dirty="0">
                <a:effectLst/>
                <a:latin typeface="Arial Narrow" panose="020B0606020202030204" pitchFamily="34" charset="0"/>
                <a:ea typeface="Calibri" panose="020F0502020204030204" pitchFamily="34" charset="0"/>
                <a:cs typeface="Arial" panose="020B0604020202020204" pitchFamily="34" charset="0"/>
              </a:rPr>
              <a:t>Guía rápida de pregoneo: </a:t>
            </a:r>
            <a:r>
              <a:rPr lang="es-ES" sz="1800" dirty="0">
                <a:effectLst/>
                <a:latin typeface="Arial Narrow" panose="020B0606020202030204" pitchFamily="34" charset="0"/>
                <a:ea typeface="Calibri" panose="020F0502020204030204" pitchFamily="34" charset="0"/>
                <a:cs typeface="Arial" panose="020B0604020202020204" pitchFamily="34" charset="0"/>
              </a:rPr>
              <a:t>Guía diseñada con el propósito de contextualizar a los actores del modo de transporte terrestre, en su modalidad de pasajeros, sobre lo que significa el pregoneo, sus características, pero, sobre todo, las consecuencias que esta práctica ocasiona en el usuario y en el empresario.</a:t>
            </a:r>
            <a:r>
              <a:rPr lang="es-CO" sz="1800" dirty="0">
                <a:effectLst/>
                <a:latin typeface="Calibri" panose="020F0502020204030204" pitchFamily="34" charset="0"/>
                <a:ea typeface="Calibri" panose="020F0502020204030204" pitchFamily="34" charset="0"/>
                <a:cs typeface="Arial" panose="020B0604020202020204" pitchFamily="34" charset="0"/>
              </a:rPr>
              <a:t> </a:t>
            </a:r>
            <a:r>
              <a:rPr lang="es-ES" sz="1800" dirty="0">
                <a:effectLst/>
                <a:latin typeface="Arial Narrow" panose="020B0606020202030204" pitchFamily="34" charset="0"/>
                <a:ea typeface="Calibri" panose="020F0502020204030204" pitchFamily="34" charset="0"/>
                <a:cs typeface="Arial" panose="020B0604020202020204" pitchFamily="34" charset="0"/>
              </a:rPr>
              <a:t>Fue publicada el 15 de junio de 2022. </a:t>
            </a:r>
            <a:endParaRPr lang="es-CO" sz="1200" dirty="0">
              <a:effectLst/>
              <a:latin typeface="Arial Narrow" panose="020B0606020202030204" pitchFamily="34" charset="0"/>
              <a:ea typeface="Calibri" panose="020F0502020204030204" pitchFamily="34" charset="0"/>
              <a:cs typeface="Arial" panose="020B0604020202020204" pitchFamily="34" charset="0"/>
            </a:endParaRPr>
          </a:p>
          <a:p>
            <a:pPr marL="0" marR="126365" lvl="0" indent="0" algn="just">
              <a:spcAft>
                <a:spcPts val="0"/>
              </a:spcAft>
              <a:buFont typeface="Symbol" panose="05050102010706020507" pitchFamily="18" charset="2"/>
              <a:buNone/>
            </a:pPr>
            <a:endParaRPr lang="es-CO"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dirty="0">
                <a:effectLst/>
                <a:latin typeface="Arial Narrow" panose="020B0606020202030204" pitchFamily="34" charset="0"/>
                <a:ea typeface="Calibri" panose="020F0502020204030204" pitchFamily="34" charset="0"/>
                <a:cs typeface="Arial" panose="020B0604020202020204" pitchFamily="34" charset="0"/>
              </a:rPr>
              <a:t>Guía para Empresarios e infografía: Protección Contractual de los Usuarios del Servicio Público de Transporte: </a:t>
            </a:r>
            <a:r>
              <a:rPr lang="es-ES" sz="1800" dirty="0">
                <a:effectLst/>
                <a:latin typeface="Arial Narrow" panose="020B0606020202030204" pitchFamily="34" charset="0"/>
                <a:ea typeface="Calibri" panose="020F0502020204030204" pitchFamily="34" charset="0"/>
                <a:cs typeface="Arial" panose="020B0604020202020204" pitchFamily="34" charset="0"/>
              </a:rPr>
              <a:t>La guía es una herramienta de consulta dirigida a los empresarios del sector transporte, que tiene por objetivo prevenir la inclusión de cláusulas abusivas en los contratos de transporte de personas o cosas, así como la promoción de la normatividad aplicable en la materia</a:t>
            </a:r>
            <a:r>
              <a:rPr lang="es-ES" sz="1800" b="1" dirty="0">
                <a:effectLst/>
                <a:latin typeface="Arial Narrow" panose="020B0606020202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dirty="0">
                <a:effectLst/>
                <a:latin typeface="Arial Narrow" panose="020B0606020202030204" pitchFamily="34" charset="0"/>
                <a:ea typeface="Calibri" panose="020F0502020204030204" pitchFamily="34" charset="0"/>
                <a:cs typeface="Arial" panose="020B0604020202020204" pitchFamily="34" charset="0"/>
              </a:rPr>
              <a:t>Cartilla y Guía de derechos y deberes de los usuarios del servicio público de transporte de mercancías: </a:t>
            </a:r>
            <a:r>
              <a:rPr lang="es-ES" sz="1800" b="0" dirty="0">
                <a:effectLst/>
                <a:latin typeface="Arial Narrow" panose="020B0606020202030204" pitchFamily="34" charset="0"/>
                <a:ea typeface="Calibri" panose="020F0502020204030204" pitchFamily="34" charset="0"/>
                <a:cs typeface="Arial" panose="020B0604020202020204" pitchFamily="34" charset="0"/>
              </a:rPr>
              <a:t>material</a:t>
            </a:r>
            <a:r>
              <a:rPr lang="es-ES" sz="1800" b="1" dirty="0">
                <a:effectLst/>
                <a:latin typeface="Arial Narrow" panose="020B0606020202030204" pitchFamily="34" charset="0"/>
                <a:ea typeface="Calibri" panose="020F0502020204030204" pitchFamily="34" charset="0"/>
                <a:cs typeface="Arial" panose="020B0604020202020204" pitchFamily="34" charset="0"/>
              </a:rPr>
              <a:t> </a:t>
            </a:r>
            <a:r>
              <a:rPr lang="es-ES" sz="1800" dirty="0">
                <a:effectLst/>
                <a:latin typeface="Arial Narrow" panose="020B0606020202030204" pitchFamily="34" charset="0"/>
                <a:ea typeface="Calibri" panose="020F0502020204030204" pitchFamily="34" charset="0"/>
                <a:cs typeface="Arial" panose="020B0604020202020204" pitchFamily="34" charset="0"/>
              </a:rPr>
              <a:t>con información aplicable a la relación contractual que surge entre los prestadores del servicio y sus usuarios, en ellas se podrán consultar los derechos y deberes de los consumidores y la competencia de esta Entidad en el transporte de mercancías.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dirty="0">
                <a:effectLst/>
                <a:latin typeface="Arial Narrow" panose="020B0606020202030204" pitchFamily="34" charset="0"/>
                <a:ea typeface="Calibri" panose="020F0502020204030204" pitchFamily="34" charset="0"/>
                <a:cs typeface="Arial" panose="020B0604020202020204" pitchFamily="34" charset="0"/>
              </a:rPr>
              <a:t>Guía de derechos y deberes de los usuarios en el transporte de mascotas y animales de asistencia: </a:t>
            </a:r>
            <a:r>
              <a:rPr lang="es-ES" sz="1800" b="0" dirty="0">
                <a:effectLst/>
                <a:latin typeface="Arial Narrow" panose="020B0606020202030204" pitchFamily="34" charset="0"/>
                <a:ea typeface="Calibri" panose="020F0502020204030204" pitchFamily="34" charset="0"/>
                <a:cs typeface="Arial" panose="020B0604020202020204" pitchFamily="34" charset="0"/>
              </a:rPr>
              <a:t>material</a:t>
            </a:r>
            <a:r>
              <a:rPr lang="es-ES" sz="1800" b="1" dirty="0">
                <a:effectLst/>
                <a:latin typeface="Arial Narrow" panose="020B0606020202030204" pitchFamily="34" charset="0"/>
                <a:ea typeface="Calibri" panose="020F0502020204030204" pitchFamily="34" charset="0"/>
                <a:cs typeface="Arial" panose="020B0604020202020204" pitchFamily="34" charset="0"/>
              </a:rPr>
              <a:t> </a:t>
            </a:r>
            <a:r>
              <a:rPr lang="es-ES" sz="1800" dirty="0">
                <a:effectLst/>
                <a:latin typeface="Arial Narrow" panose="020B0606020202030204" pitchFamily="34" charset="0"/>
                <a:ea typeface="Calibri" panose="020F0502020204030204" pitchFamily="34" charset="0"/>
                <a:cs typeface="Arial" panose="020B0604020202020204" pitchFamily="34" charset="0"/>
              </a:rPr>
              <a:t>con información relevante sobre el transporte de mascotas, en donde se pueden encontrar los deberes de los usuarios, las obligaciones de los empresarios, así como las funciones y competencias de las autoridades.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1" dirty="0">
                <a:effectLst/>
                <a:latin typeface="Arial Narrow" panose="020B0606020202030204" pitchFamily="34" charset="0"/>
                <a:ea typeface="Calibri" panose="020F0502020204030204" pitchFamily="34" charset="0"/>
                <a:cs typeface="Arial" panose="020B0604020202020204" pitchFamily="34" charset="0"/>
              </a:rPr>
              <a:t>Capacitaciones: </a:t>
            </a:r>
            <a:r>
              <a:rPr lang="es-ES" sz="1800" b="0" dirty="0">
                <a:effectLst/>
                <a:latin typeface="Arial Narrow" panose="020B0606020202030204" pitchFamily="34" charset="0"/>
                <a:ea typeface="Calibri" panose="020F0502020204030204" pitchFamily="34" charset="0"/>
                <a:cs typeface="Arial" panose="020B0604020202020204" pitchFamily="34" charset="0"/>
              </a:rPr>
              <a:t>Espacios de formación para los empresarios en temas de interés, como transporte de equipaje, transporte de mascotas, transporte de menores, derecho a la reclamación, entre otros.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800" b="1" i="0" dirty="0">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i="0" dirty="0">
                <a:latin typeface="Arial Black" panose="020B0A04020102020204" pitchFamily="34" charset="0"/>
              </a:rPr>
              <a:t>Curso E- </a:t>
            </a:r>
            <a:r>
              <a:rPr lang="es-CO" sz="1800" b="1" i="0" dirty="0" err="1">
                <a:latin typeface="Arial Black" panose="020B0A04020102020204" pitchFamily="34" charset="0"/>
              </a:rPr>
              <a:t>learning</a:t>
            </a:r>
            <a:r>
              <a:rPr lang="es-CO" sz="1800" b="1" i="0" dirty="0">
                <a:latin typeface="Arial Black" panose="020B0A04020102020204" pitchFamily="34" charset="0"/>
              </a:rPr>
              <a:t> de protección contractual: </a:t>
            </a:r>
            <a:r>
              <a:rPr lang="es-MX" sz="1800" b="0" i="0" dirty="0">
                <a:solidFill>
                  <a:srgbClr val="000000"/>
                </a:solidFill>
                <a:effectLst/>
                <a:latin typeface="Verdana" panose="020B0604030504040204" pitchFamily="34" charset="0"/>
              </a:rPr>
              <a:t>Tiene como objetivo educar de manera interactiva a los usuarios del servicio de transporte público de los derechos y deberes que tiene en materia contractual, para que de manera efectiva y práctica puedan valorar y comprender la información que les proporcionan las empresas de transporte durante la adquisición de este servicio. </a:t>
            </a:r>
          </a:p>
          <a:p>
            <a:pPr marL="285750" indent="-285750" algn="just">
              <a:buFont typeface="Arial" panose="020B0604020202020204" pitchFamily="34" charset="0"/>
              <a:buChar char="•"/>
            </a:pPr>
            <a:r>
              <a:rPr lang="es-MX" sz="1800" b="0" i="0" dirty="0">
                <a:solidFill>
                  <a:srgbClr val="000000"/>
                </a:solidFill>
                <a:effectLst/>
                <a:latin typeface="Verdana" panose="020B0604030504040204" pitchFamily="34" charset="0"/>
              </a:rPr>
              <a:t>Primer módulo: “El contrato del transporte” </a:t>
            </a:r>
          </a:p>
          <a:p>
            <a:pPr marL="285750" indent="-285750" algn="just">
              <a:buFont typeface="Arial" panose="020B0604020202020204" pitchFamily="34" charset="0"/>
              <a:buChar char="•"/>
            </a:pPr>
            <a:r>
              <a:rPr lang="es-MX" sz="1800" b="0" i="0" dirty="0">
                <a:solidFill>
                  <a:srgbClr val="000000"/>
                </a:solidFill>
                <a:effectLst/>
                <a:latin typeface="Verdana" panose="020B0604030504040204" pitchFamily="34" charset="0"/>
              </a:rPr>
              <a:t>Segundo módulo: “Derecho a la protección contractual”</a:t>
            </a:r>
          </a:p>
          <a:p>
            <a:pPr marL="285750" indent="-285750" algn="just">
              <a:buFont typeface="Arial" panose="020B0604020202020204" pitchFamily="34" charset="0"/>
              <a:buChar char="•"/>
            </a:pPr>
            <a:r>
              <a:rPr lang="es-MX" sz="1800" b="0" i="0" dirty="0">
                <a:solidFill>
                  <a:srgbClr val="000000"/>
                </a:solidFill>
                <a:effectLst/>
                <a:latin typeface="Verdana" panose="020B0604030504040204" pitchFamily="34" charset="0"/>
              </a:rPr>
              <a:t>Tercer módulo: “Cláusulas Abusivas”</a:t>
            </a:r>
          </a:p>
          <a:p>
            <a:pPr marL="0" indent="0" algn="just">
              <a:buFont typeface="Arial" panose="020B0604020202020204" pitchFamily="34" charset="0"/>
              <a:buNone/>
            </a:pPr>
            <a:endParaRPr lang="es-MX" sz="1800" b="0" i="0" dirty="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i="0" dirty="0">
                <a:latin typeface="Arial Black" panose="020B0A04020102020204" pitchFamily="34" charset="0"/>
              </a:rPr>
              <a:t>Curso E- </a:t>
            </a:r>
            <a:r>
              <a:rPr lang="es-CO" sz="1800" b="1" i="0" dirty="0" err="1">
                <a:latin typeface="Arial Black" panose="020B0A04020102020204" pitchFamily="34" charset="0"/>
              </a:rPr>
              <a:t>learning</a:t>
            </a:r>
            <a:r>
              <a:rPr lang="es-CO" sz="1800" b="1" i="0" dirty="0">
                <a:latin typeface="Arial Black" panose="020B0A04020102020204" pitchFamily="34" charset="0"/>
              </a:rPr>
              <a:t> sobre comercio electrónico: </a:t>
            </a:r>
            <a:r>
              <a:rPr lang="es-MX" sz="1800" b="0" i="0" dirty="0">
                <a:solidFill>
                  <a:srgbClr val="000000"/>
                </a:solidFill>
                <a:effectLst/>
                <a:latin typeface="Verdana" panose="020B0604030504040204" pitchFamily="34" charset="0"/>
              </a:rPr>
              <a:t>Tiene como objetivo formar a los empresarios en las obligaciones que surgen en el comercio electrónico. El 12 de marzo se lanzó el primer módulo.</a:t>
            </a:r>
          </a:p>
          <a:p>
            <a:pPr marL="0" indent="0">
              <a:buFont typeface="Arial" panose="020B0604020202020204" pitchFamily="34" charset="0"/>
              <a:buNone/>
            </a:pPr>
            <a:endParaRPr lang="es-CO" sz="1800" b="1"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2800" b="1" dirty="0">
                <a:effectLst/>
                <a:latin typeface="Arial Narrow" panose="020B0606020202030204" pitchFamily="34" charset="0"/>
                <a:ea typeface="Calibri" panose="020F0502020204030204" pitchFamily="34" charset="0"/>
                <a:cs typeface="Arial" panose="020B0604020202020204" pitchFamily="34" charset="0"/>
              </a:rPr>
              <a:t>Taller de entrenamiento Atención a Usuarios: </a:t>
            </a:r>
            <a:r>
              <a:rPr lang="es-ES" sz="2800" dirty="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Es un espacio formativo dirigido al personal de atención al usuario de las empresas prestadoras del servicio público de transporte. El cual constará de tres enfoques: Derechos y deberes de los usuarios del sector transporte, lenguaje claro y atención al ciudadano (enfoque de género, adulto mayor, discapacidad y niños). </a:t>
            </a:r>
            <a:endParaRPr lang="es-CO"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s-CO" sz="1800" b="1"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2800" b="1" dirty="0">
                <a:effectLst/>
                <a:latin typeface="Arial Narrow" panose="020B0606020202030204" pitchFamily="34" charset="0"/>
                <a:ea typeface="Calibri" panose="020F0502020204030204" pitchFamily="34" charset="0"/>
                <a:cs typeface="Arial" panose="020B0604020202020204" pitchFamily="34" charset="0"/>
              </a:rPr>
              <a:t>Crónicas de usuarios de la Superintendencia de Transporte: </a:t>
            </a:r>
            <a:r>
              <a:rPr lang="es-ES" sz="2800" dirty="0">
                <a:effectLst/>
                <a:latin typeface="Arial Narrow" panose="020B0606020202030204" pitchFamily="34" charset="0"/>
                <a:ea typeface="Calibri" panose="020F0502020204030204" pitchFamily="34" charset="0"/>
                <a:cs typeface="Arial" panose="020B0604020202020204" pitchFamily="34" charset="0"/>
              </a:rPr>
              <a:t>En nuestro canal de YouTube y en la Página Web de la </a:t>
            </a:r>
            <a:r>
              <a:rPr lang="es-ES" sz="2800" dirty="0" err="1">
                <a:effectLst/>
                <a:latin typeface="Arial Narrow" panose="020B0606020202030204" pitchFamily="34" charset="0"/>
                <a:ea typeface="Calibri" panose="020F0502020204030204" pitchFamily="34" charset="0"/>
                <a:cs typeface="Arial" panose="020B0604020202020204" pitchFamily="34" charset="0"/>
              </a:rPr>
              <a:t>Supertransporte</a:t>
            </a:r>
            <a:r>
              <a:rPr lang="es-ES" sz="2800" dirty="0">
                <a:effectLst/>
                <a:latin typeface="Arial Narrow" panose="020B0606020202030204" pitchFamily="34" charset="0"/>
                <a:ea typeface="Calibri" panose="020F0502020204030204" pitchFamily="34" charset="0"/>
                <a:cs typeface="Arial" panose="020B0604020202020204" pitchFamily="34" charset="0"/>
              </a:rPr>
              <a:t> las personas podrán disfrutar de las Crónicas de Usuarios, a través de las cuales, conocerán temas de interés como, recomendaciones para el viaje de mujeres embarazadas, transporte con menores, con mascotas, transporte de equipaje, entre otros.</a:t>
            </a:r>
            <a:endParaRPr lang="es-CO" sz="2800" dirty="0">
              <a:effectLst/>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s-CO" sz="1800" b="1" dirty="0">
              <a:effectLst/>
              <a:latin typeface="Arial Narrow" panose="020B0606020202030204" pitchFamily="34" charset="0"/>
              <a:ea typeface="Calibri" panose="020F0502020204030204" pitchFamily="34" charset="0"/>
              <a:cs typeface="Arial" panose="020B0604020202020204" pitchFamily="34" charset="0"/>
            </a:endParaRPr>
          </a:p>
          <a:p>
            <a:pPr algn="just"/>
            <a:r>
              <a:rPr lang="es-MX" sz="1800" b="1" dirty="0">
                <a:effectLst/>
                <a:latin typeface="Verdana" panose="020B0604030504040204" pitchFamily="34" charset="0"/>
                <a:ea typeface="Verdana" panose="020B0604030504040204" pitchFamily="34" charset="0"/>
                <a:cs typeface="Arial" panose="020B0604020202020204" pitchFamily="34" charset="0"/>
              </a:rPr>
              <a:t>Portal de niños, niñas y adolescentes: </a:t>
            </a:r>
            <a:r>
              <a:rPr lang="es-MX" sz="1800" dirty="0">
                <a:effectLst/>
                <a:latin typeface="Verdana" panose="020B0604030504040204" pitchFamily="34" charset="0"/>
                <a:ea typeface="Verdana" panose="020B0604030504040204" pitchFamily="34" charset="0"/>
                <a:cs typeface="Arial" panose="020B0604020202020204" pitchFamily="34" charset="0"/>
              </a:rPr>
              <a:t>Sitio en la página web de la Superintendencia de Transporte, dirigido al grupo de interés de la entidad compuesto por niños, niñas y adolescentes, en donde se incluye contenido diseñado especialmente para esta población, relacionado con sus derechos y responsabilidades. </a:t>
            </a:r>
            <a:r>
              <a:rPr lang="es-ES" sz="2800" dirty="0">
                <a:effectLst/>
                <a:latin typeface="Arial Narrow" panose="020B0606020202030204" pitchFamily="34" charset="0"/>
                <a:ea typeface="Calibri" panose="020F0502020204030204" pitchFamily="34" charset="0"/>
                <a:cs typeface="Arial" panose="020B0604020202020204" pitchFamily="34" charset="0"/>
              </a:rPr>
              <a:t>Fue lanzado el 11 de agosto de 2022.</a:t>
            </a:r>
            <a:endParaRPr lang="es-MX" sz="1800" dirty="0">
              <a:effectLst/>
              <a:latin typeface="Verdana" panose="020B0604030504040204" pitchFamily="34" charset="0"/>
              <a:ea typeface="Verdana" panose="020B0604030504040204" pitchFamily="34" charset="0"/>
              <a:cs typeface="Arial" panose="020B0604020202020204" pitchFamily="34" charset="0"/>
            </a:endParaRPr>
          </a:p>
          <a:p>
            <a:pPr marL="0" indent="0">
              <a:buFont typeface="Arial" panose="020B0604020202020204" pitchFamily="34" charset="0"/>
              <a:buNone/>
            </a:pPr>
            <a:endParaRPr lang="es-CO" sz="1800" b="1" dirty="0">
              <a:effectLst/>
              <a:latin typeface="Arial Narrow" panose="020B0606020202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es-CO" sz="1800" b="1" dirty="0">
                <a:effectLst/>
                <a:latin typeface="Arial Narrow" panose="020B0606020202030204" pitchFamily="34" charset="0"/>
                <a:ea typeface="Calibri" panose="020F0502020204030204" pitchFamily="34" charset="0"/>
                <a:cs typeface="Arial" panose="020B0604020202020204" pitchFamily="34" charset="0"/>
              </a:rPr>
              <a:t>Usuario avisa: </a:t>
            </a:r>
            <a:r>
              <a:rPr lang="es-CO" sz="1800" b="0" dirty="0">
                <a:effectLst/>
                <a:latin typeface="Arial Narrow" panose="020B0606020202030204" pitchFamily="34" charset="0"/>
                <a:ea typeface="Calibri" panose="020F0502020204030204" pitchFamily="34" charset="0"/>
                <a:cs typeface="Arial" panose="020B0604020202020204" pitchFamily="34" charset="0"/>
              </a:rPr>
              <a:t>c</a:t>
            </a:r>
            <a:r>
              <a:rPr lang="es-MX" sz="1800" dirty="0">
                <a:effectLst/>
                <a:latin typeface="Verdana" panose="020B0604030504040204" pitchFamily="34" charset="0"/>
                <a:ea typeface="Verdana" panose="020B0604030504040204" pitchFamily="34" charset="0"/>
                <a:cs typeface="Arial" panose="020B0604020202020204" pitchFamily="34" charset="0"/>
              </a:rPr>
              <a:t>anal dispuesto por la Superintendencia donde los usuarios pueden solicitar orientación en tiempo real sobre derechos, deberes e informar de situación que puedan afectarlos. </a:t>
            </a:r>
          </a:p>
          <a:p>
            <a:pPr algn="just"/>
            <a:r>
              <a:rPr lang="es-MX" sz="1800" dirty="0">
                <a:effectLst/>
                <a:latin typeface="Verdana" panose="020B0604030504040204" pitchFamily="34" charset="0"/>
                <a:ea typeface="Verdana" panose="020B0604030504040204" pitchFamily="34" charset="0"/>
                <a:cs typeface="Arial" panose="020B0604020202020204" pitchFamily="34" charset="0"/>
              </a:rPr>
              <a:t>La línea WhatsApp es: (+57) 318 594 6666</a:t>
            </a:r>
            <a:r>
              <a:rPr lang="es-ES" sz="1800" dirty="0">
                <a:latin typeface="Verdana" panose="020B0604030504040204" pitchFamily="34" charset="0"/>
                <a:ea typeface="Verdana" panose="020B0604030504040204" pitchFamily="34" charset="0"/>
                <a:cs typeface="Arial" panose="020B0604020202020204" pitchFamily="34" charset="0"/>
              </a:rPr>
              <a:t>.</a:t>
            </a:r>
          </a:p>
          <a:p>
            <a:pPr algn="just"/>
            <a:endParaRPr lang="es-ES" sz="1800" dirty="0">
              <a:latin typeface="Verdana" panose="020B0604030504040204" pitchFamily="34" charset="0"/>
              <a:ea typeface="Verdana" panose="020B060403050404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800" b="1" dirty="0">
                <a:effectLst/>
                <a:latin typeface="Verdana" panose="020B0604030504040204" pitchFamily="34" charset="0"/>
                <a:ea typeface="Verdana" panose="020B0604030504040204" pitchFamily="34" charset="0"/>
                <a:cs typeface="Arial" panose="020B0604020202020204" pitchFamily="34" charset="0"/>
              </a:rPr>
              <a:t>Calculadora de derechos: </a:t>
            </a:r>
            <a:r>
              <a:rPr lang="es-MX" sz="1800" dirty="0">
                <a:effectLst/>
                <a:latin typeface="Verdana" panose="020B0604030504040204" pitchFamily="34" charset="0"/>
                <a:ea typeface="Verdana" panose="020B0604030504040204" pitchFamily="34" charset="0"/>
                <a:cs typeface="Arial" panose="020B0604020202020204" pitchFamily="34" charset="0"/>
              </a:rPr>
              <a:t>Herramienta de consulta disponible en la página web de la Superintendencia de Transporte, donde los usuarios y empresarios podrán acceder a información que les permitirá conocer los derechos que se derivan de las principales vicisitudes que pueden presentarse antes, durante o después de la prestación del servicio de transporte en los modos acuático, aéreo y terrestre. </a:t>
            </a:r>
            <a:r>
              <a:rPr lang="es-ES" sz="2800" dirty="0">
                <a:effectLst/>
                <a:latin typeface="Arial Narrow" panose="020B0606020202030204" pitchFamily="34" charset="0"/>
                <a:ea typeface="Calibri" panose="020F0502020204030204" pitchFamily="34" charset="0"/>
                <a:cs typeface="Arial" panose="020B0604020202020204" pitchFamily="34" charset="0"/>
              </a:rPr>
              <a:t>Se publicó el 4 de agosto de 2022.</a:t>
            </a:r>
            <a:endParaRPr lang="es-CO" sz="2800" dirty="0">
              <a:effectLst/>
              <a:latin typeface="Calibri" panose="020F0502020204030204" pitchFamily="34" charset="0"/>
              <a:ea typeface="Calibri" panose="020F0502020204030204" pitchFamily="34" charset="0"/>
              <a:cs typeface="Arial" panose="020B0604020202020204" pitchFamily="34" charset="0"/>
            </a:endParaRPr>
          </a:p>
          <a:p>
            <a:pPr algn="just"/>
            <a:endParaRPr lang="es-MX" sz="1800" dirty="0">
              <a:effectLst/>
              <a:latin typeface="Verdana" panose="020B0604030504040204" pitchFamily="34" charset="0"/>
              <a:ea typeface="Verdana" panose="020B060403050404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2800" b="1" dirty="0">
                <a:effectLst/>
                <a:latin typeface="Arial Narrow" panose="020B0606020202030204" pitchFamily="34" charset="0"/>
                <a:ea typeface="Calibri" panose="020F0502020204030204" pitchFamily="34" charset="0"/>
                <a:cs typeface="Arial" panose="020B0604020202020204" pitchFamily="34" charset="0"/>
              </a:rPr>
              <a:t>PODCAST:</a:t>
            </a:r>
            <a:r>
              <a:rPr lang="es-ES" sz="2800" dirty="0">
                <a:effectLst/>
                <a:latin typeface="Calibri" panose="020F0502020204030204" pitchFamily="34" charset="0"/>
                <a:ea typeface="Calibri" panose="020F0502020204030204" pitchFamily="34" charset="0"/>
                <a:cs typeface="Arial" panose="020B0604020202020204" pitchFamily="34" charset="0"/>
              </a:rPr>
              <a:t> </a:t>
            </a:r>
            <a:r>
              <a:rPr lang="es-CO" sz="2800" dirty="0">
                <a:effectLst/>
                <a:latin typeface="Arial Narrow" panose="020B0606020202030204" pitchFamily="34" charset="0"/>
                <a:ea typeface="Calibri" panose="020F0502020204030204" pitchFamily="34" charset="0"/>
                <a:cs typeface="Arial" panose="020B0604020202020204" pitchFamily="34" charset="0"/>
              </a:rPr>
              <a:t>Tiene como objetivo la divulgación de los derechos y deberes de los usuarios del servicio de transporte en todas sus modalidades y facilita el acercamiento entre las empresas y los usuarios con la Superintendencia de Transporte desde una dinámica pedagógica y creativa</a:t>
            </a:r>
            <a:r>
              <a:rPr lang="es-CO" sz="2800" b="0" dirty="0">
                <a:effectLst/>
                <a:latin typeface="Arial Narrow" panose="020B0606020202030204" pitchFamily="34" charset="0"/>
                <a:ea typeface="Calibri" panose="020F0502020204030204" pitchFamily="34" charset="0"/>
                <a:cs typeface="Arial" panose="020B0604020202020204" pitchFamily="34" charset="0"/>
              </a:rPr>
              <a:t>. Lanzamiento 15 de marzo de 2023, cuenta con cinco capítulos </a:t>
            </a:r>
            <a:endParaRPr lang="es-CO" sz="2800" b="0" dirty="0">
              <a:effectLst/>
              <a:latin typeface="Calibri" panose="020F0502020204030204" pitchFamily="34" charset="0"/>
              <a:ea typeface="Calibri" panose="020F0502020204030204" pitchFamily="34" charset="0"/>
              <a:cs typeface="Arial" panose="020B0604020202020204" pitchFamily="34" charset="0"/>
            </a:endParaRPr>
          </a:p>
          <a:p>
            <a:pPr algn="just"/>
            <a:endParaRPr lang="es-MX" sz="1800" dirty="0">
              <a:effectLst/>
              <a:latin typeface="Verdana" panose="020B0604030504040204" pitchFamily="34" charset="0"/>
              <a:ea typeface="Verdana" panose="020B0604030504040204" pitchFamily="34" charset="0"/>
              <a:cs typeface="Arial" panose="020B0604020202020204" pitchFamily="34" charset="0"/>
            </a:endParaRPr>
          </a:p>
          <a:p>
            <a:pPr algn="just"/>
            <a:endParaRPr lang="es-ES" sz="1800" dirty="0">
              <a:latin typeface="Verdana" panose="020B060403050404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800" b="0" i="0" dirty="0">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800" dirty="0">
              <a:effectLst/>
              <a:latin typeface="Verdana" panose="020B0604030504040204" pitchFamily="34" charset="0"/>
              <a:ea typeface="Verdana" panose="020B0604030504040204" pitchFamily="34" charset="0"/>
              <a:cs typeface="Arial" panose="020B0604020202020204" pitchFamily="34" charset="0"/>
            </a:endParaRPr>
          </a:p>
          <a:p>
            <a:pPr marL="0" indent="0">
              <a:buFont typeface="Arial" panose="020B0604020202020204" pitchFamily="34" charset="0"/>
              <a:buNone/>
            </a:pPr>
            <a:endParaRPr lang="es-CO" sz="1800" dirty="0">
              <a:effectLst/>
              <a:latin typeface="Arial Narrow" panose="020B0606020202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s-CO" sz="1800"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sz="1800" b="1" dirty="0">
              <a:effectLst/>
              <a:latin typeface="Arial Narrow" panose="020B0606020202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800" dirty="0">
              <a:effectLst/>
              <a:latin typeface="Verdana" panose="020B0604030504040204" pitchFamily="34" charset="0"/>
              <a:ea typeface="Verdana" panose="020B0604030504040204" pitchFamily="34" charset="0"/>
              <a:cs typeface="Arial" panose="020B0604020202020204" pitchFamily="34" charset="0"/>
            </a:endParaRPr>
          </a:p>
          <a:p>
            <a:pPr marL="0" indent="0">
              <a:buFont typeface="Arial" panose="020B0604020202020204" pitchFamily="34" charset="0"/>
              <a:buNone/>
            </a:pPr>
            <a:endParaRPr lang="es-CO" sz="1800" dirty="0">
              <a:effectLst/>
              <a:latin typeface="Arial Narrow" panose="020B0606020202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s-CO" sz="1800" dirty="0">
              <a:effectLst/>
              <a:latin typeface="Arial Narrow" panose="020B0606020202030204" pitchFamily="34" charset="0"/>
              <a:ea typeface="Calibri" panose="020F0502020204030204" pitchFamily="34" charset="0"/>
              <a:cs typeface="Arial" panose="020B0604020202020204" pitchFamily="34" charset="0"/>
            </a:endParaRPr>
          </a:p>
          <a:p>
            <a:endParaRPr lang="es-CO" dirty="0"/>
          </a:p>
        </p:txBody>
      </p:sp>
      <p:sp>
        <p:nvSpPr>
          <p:cNvPr id="4" name="Marcador de número de diapositiva 3">
            <a:extLst>
              <a:ext uri="{FF2B5EF4-FFF2-40B4-BE49-F238E27FC236}">
                <a16:creationId xmlns:a16="http://schemas.microsoft.com/office/drawing/2014/main" id="{0F24D921-F473-C0DF-3FF9-5CBC6B9C74ED}"/>
              </a:ext>
            </a:extLst>
          </p:cNvPr>
          <p:cNvSpPr>
            <a:spLocks noGrp="1"/>
          </p:cNvSpPr>
          <p:nvPr>
            <p:ph type="sldNum" sz="quarter" idx="5"/>
          </p:nvPr>
        </p:nvSpPr>
        <p:spPr/>
        <p:txBody>
          <a:bodyPr/>
          <a:lstStyle/>
          <a:p>
            <a:fld id="{B31E9070-4621-4A17-B7E3-70DA803BE821}" type="slidenum">
              <a:rPr lang="es-CO" smtClean="0"/>
              <a:t>11</a:t>
            </a:fld>
            <a:endParaRPr lang="es-CO"/>
          </a:p>
        </p:txBody>
      </p:sp>
    </p:spTree>
    <p:extLst>
      <p:ext uri="{BB962C8B-B14F-4D97-AF65-F5344CB8AC3E}">
        <p14:creationId xmlns:p14="http://schemas.microsoft.com/office/powerpoint/2010/main" val="261042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C9B94-5F27-576C-CA5C-03776D97B5ED}"/>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98CF9ECD-2115-756F-CB30-633C396A4C2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900A6178-C2D6-C7DD-C6F3-0B11077A4477}"/>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5" name="Marcador de pie de página 4">
            <a:extLst>
              <a:ext uri="{FF2B5EF4-FFF2-40B4-BE49-F238E27FC236}">
                <a16:creationId xmlns:a16="http://schemas.microsoft.com/office/drawing/2014/main" id="{05FF539E-5739-F701-38AE-7CF495BDF1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7075E75-15C6-0427-A9C4-6136309279BA}"/>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3476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40A6D-40F3-7035-3325-AE83E931D2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2A7D9E6-CAB5-4C7D-1B30-20A8388CC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CO"/>
          </a:p>
        </p:txBody>
      </p:sp>
      <p:sp>
        <p:nvSpPr>
          <p:cNvPr id="4" name="Marcador de texto 3">
            <a:extLst>
              <a:ext uri="{FF2B5EF4-FFF2-40B4-BE49-F238E27FC236}">
                <a16:creationId xmlns:a16="http://schemas.microsoft.com/office/drawing/2014/main" id="{F0A158BF-FF6E-847D-7E00-B915B20CB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39390A-542E-6DBE-B740-E7FDBBCE6EED}"/>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6" name="Marcador de pie de página 5">
            <a:extLst>
              <a:ext uri="{FF2B5EF4-FFF2-40B4-BE49-F238E27FC236}">
                <a16:creationId xmlns:a16="http://schemas.microsoft.com/office/drawing/2014/main" id="{9B7D9DE0-64E2-8E89-8A15-452E8AA94F2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E475C1F-5491-8C9E-8151-1880521446C1}"/>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87961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F4EC1-9A5D-C203-76EE-ED4DAF203C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A7A7F30-1956-B62C-272A-ADC185335CF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5F27784-2A13-DEBA-B7A7-B5648B35FB48}"/>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5" name="Marcador de pie de página 4">
            <a:extLst>
              <a:ext uri="{FF2B5EF4-FFF2-40B4-BE49-F238E27FC236}">
                <a16:creationId xmlns:a16="http://schemas.microsoft.com/office/drawing/2014/main" id="{9C7E5DFF-BAFB-4478-A79E-3627C940E4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E276D13-E0C3-87F7-8BC4-DE19BB4AAA76}"/>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557693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53264E-1F1E-8B7A-0B7F-6674E21A868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CC91289-1055-C474-3D7D-6E330117F1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FE36228-3BC4-C5F3-04FA-86D9A06579D7}"/>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5" name="Marcador de pie de página 4">
            <a:extLst>
              <a:ext uri="{FF2B5EF4-FFF2-40B4-BE49-F238E27FC236}">
                <a16:creationId xmlns:a16="http://schemas.microsoft.com/office/drawing/2014/main" id="{28F34147-CC63-D11E-9D95-4CEEF5A94C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85551F5-FFA7-F14A-22DF-F76AFD2C1CC2}"/>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58779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64667-C21E-EE3C-5C2B-E48E142B8C2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0BED777-E17A-810A-AF6E-DAF4A8C64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EDEF531-DDB4-9A1A-52CB-5FA671BE343D}"/>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5" name="Marcador de pie de página 4">
            <a:extLst>
              <a:ext uri="{FF2B5EF4-FFF2-40B4-BE49-F238E27FC236}">
                <a16:creationId xmlns:a16="http://schemas.microsoft.com/office/drawing/2014/main" id="{E1ED2994-B1B0-D8CB-CDBA-A12484008F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D4BFD7-F8E9-8E84-59BD-6C603AA00FED}"/>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22190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6C9B94-5F27-576C-CA5C-03776D97B5E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8CF9ECD-2115-756F-CB30-633C396A4C2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00A6178-C2D6-C7DD-C6F3-0B11077A4477}"/>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5" name="Marcador de pie de página 4">
            <a:extLst>
              <a:ext uri="{FF2B5EF4-FFF2-40B4-BE49-F238E27FC236}">
                <a16:creationId xmlns:a16="http://schemas.microsoft.com/office/drawing/2014/main" id="{05FF539E-5739-F701-38AE-7CF495BDF1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7075E75-15C6-0427-A9C4-6136309279BA}"/>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347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41FB5-2C74-4EC3-E5C0-2E05B86604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89A13A9-5F25-7A2F-4C0A-D1FF7C37F7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DCB142-CE85-5A04-D74E-E9D12A72EF89}"/>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5" name="Marcador de pie de página 4">
            <a:extLst>
              <a:ext uri="{FF2B5EF4-FFF2-40B4-BE49-F238E27FC236}">
                <a16:creationId xmlns:a16="http://schemas.microsoft.com/office/drawing/2014/main" id="{9F1A1157-98F5-BAB6-BB2E-4187561D14D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A4A3062-730C-E1E9-74A9-E8278FADFEF1}"/>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328347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C9BA64-D303-2269-A35B-4789C5EC566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0189D6B-3B4F-F29B-CC12-D55E939C07D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71A831F-5A64-73EB-9535-B3943DE307C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F126774A-FD32-B9F2-3B9E-91AECBE4B003}"/>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6" name="Marcador de pie de página 5">
            <a:extLst>
              <a:ext uri="{FF2B5EF4-FFF2-40B4-BE49-F238E27FC236}">
                <a16:creationId xmlns:a16="http://schemas.microsoft.com/office/drawing/2014/main" id="{F9864099-E4E7-4A41-E112-FAAF15014FF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BEF12FA-AEE7-2AAE-1E6A-A892F6B92D0F}"/>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773251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8A94FB-B50D-D7F9-B8D1-D4132B34AE0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40C015A-F963-82E7-D570-5E78BE894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34BF0C9-C60F-8BC8-927D-443736795D9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6A8EB92-2F62-D972-74B5-7DAC8D745D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CD52327-02DF-8D80-A257-B2CC7F3EA8D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A20B4925-2CD1-A99A-2572-8E00AAAE3BA3}"/>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8" name="Marcador de pie de página 7">
            <a:extLst>
              <a:ext uri="{FF2B5EF4-FFF2-40B4-BE49-F238E27FC236}">
                <a16:creationId xmlns:a16="http://schemas.microsoft.com/office/drawing/2014/main" id="{4F6363B2-F1BD-FAF9-2F13-08A36FB6322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76DC013-ECF3-ACAC-74FE-537FE22EA4DD}"/>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226126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50100-8F44-1D9A-3F4E-DFE81324DEA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3FCB48E-1BBA-D7DD-343A-24B205B38832}"/>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4" name="Marcador de pie de página 3">
            <a:extLst>
              <a:ext uri="{FF2B5EF4-FFF2-40B4-BE49-F238E27FC236}">
                <a16:creationId xmlns:a16="http://schemas.microsoft.com/office/drawing/2014/main" id="{E809DEBD-4A40-5F6B-6A4C-E26521864C2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F141FBB-DC96-00B3-B900-03E0696EDFB8}"/>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16797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13D52B9-09EB-6652-BB46-6310088B5626}"/>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3" name="Marcador de pie de página 2">
            <a:extLst>
              <a:ext uri="{FF2B5EF4-FFF2-40B4-BE49-F238E27FC236}">
                <a16:creationId xmlns:a16="http://schemas.microsoft.com/office/drawing/2014/main" id="{EAAE8D00-27E3-CE46-FAEB-BBB716510DF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0B8094B-FC72-69A5-1E99-67B2D76D8827}"/>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241629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2432F5-7136-C374-D824-DFB3CA1C1D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E957148-A18B-46C1-A422-D0AEB65FF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56BBB9B4-508B-0710-E737-1FEF1819D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9190769-EB50-08D4-4DC0-0335505E0689}"/>
              </a:ext>
            </a:extLst>
          </p:cNvPr>
          <p:cNvSpPr>
            <a:spLocks noGrp="1"/>
          </p:cNvSpPr>
          <p:nvPr>
            <p:ph type="dt" sz="half" idx="10"/>
          </p:nvPr>
        </p:nvSpPr>
        <p:spPr/>
        <p:txBody>
          <a:bodyPr/>
          <a:lstStyle/>
          <a:p>
            <a:fld id="{B517883F-3691-C943-9DFF-E681C1DEAD1E}" type="datetimeFigureOut">
              <a:rPr lang="es-CO" smtClean="0"/>
              <a:t>13/03/24</a:t>
            </a:fld>
            <a:endParaRPr lang="es-CO"/>
          </a:p>
        </p:txBody>
      </p:sp>
      <p:sp>
        <p:nvSpPr>
          <p:cNvPr id="6" name="Marcador de pie de página 5">
            <a:extLst>
              <a:ext uri="{FF2B5EF4-FFF2-40B4-BE49-F238E27FC236}">
                <a16:creationId xmlns:a16="http://schemas.microsoft.com/office/drawing/2014/main" id="{0761BC01-5262-E0E1-E1C9-A0F04E22BAC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B73A281-C37B-CA4C-B1F9-2CB36716B715}"/>
              </a:ext>
            </a:extLst>
          </p:cNvPr>
          <p:cNvSpPr>
            <a:spLocks noGrp="1"/>
          </p:cNvSpPr>
          <p:nvPr>
            <p:ph type="sldNum" sz="quarter" idx="12"/>
          </p:nvPr>
        </p:nvSpPr>
        <p:spPr/>
        <p:txBody>
          <a:bodyPr/>
          <a:lstStyle/>
          <a:p>
            <a:fld id="{531269F0-EEA4-0E40-AC05-8F487FE3FC24}" type="slidenum">
              <a:rPr lang="es-CO" smtClean="0"/>
              <a:t>‹Nº›</a:t>
            </a:fld>
            <a:endParaRPr lang="es-CO"/>
          </a:p>
        </p:txBody>
      </p:sp>
    </p:spTree>
    <p:extLst>
      <p:ext uri="{BB962C8B-B14F-4D97-AF65-F5344CB8AC3E}">
        <p14:creationId xmlns:p14="http://schemas.microsoft.com/office/powerpoint/2010/main" val="77103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22631B-DA93-674A-0E82-DB777DE3A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3612A1C-23F5-7C29-563B-BE42ABC9C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6B0A8CD2-0EF6-B1F3-34E8-A39DEC1ED2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7883F-3691-C943-9DFF-E681C1DEAD1E}" type="datetimeFigureOut">
              <a:rPr lang="es-CO" smtClean="0"/>
              <a:t>13/03/24</a:t>
            </a:fld>
            <a:endParaRPr lang="es-CO"/>
          </a:p>
        </p:txBody>
      </p:sp>
      <p:sp>
        <p:nvSpPr>
          <p:cNvPr id="5" name="Marcador de pie de página 4">
            <a:extLst>
              <a:ext uri="{FF2B5EF4-FFF2-40B4-BE49-F238E27FC236}">
                <a16:creationId xmlns:a16="http://schemas.microsoft.com/office/drawing/2014/main" id="{BCD75930-C2D1-7599-DE14-7EC84ED9C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522243F-E44D-6327-F41A-36D44EED8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269F0-EEA4-0E40-AC05-8F487FE3FC24}" type="slidenum">
              <a:rPr lang="es-CO" smtClean="0"/>
              <a:t>‹Nº›</a:t>
            </a:fld>
            <a:endParaRPr lang="es-CO"/>
          </a:p>
        </p:txBody>
      </p:sp>
    </p:spTree>
    <p:extLst>
      <p:ext uri="{BB962C8B-B14F-4D97-AF65-F5344CB8AC3E}">
        <p14:creationId xmlns:p14="http://schemas.microsoft.com/office/powerpoint/2010/main" val="2119933566"/>
      </p:ext>
    </p:extLst>
  </p:cSld>
  <p:clrMap bg1="lt1" tx1="dk1" bg2="lt2" tx2="dk2" accent1="accent1" accent2="accent2" accent3="accent3" accent4="accent4" accent5="accent5" accent6="accent6" hlink="hlink" folHlink="folHlink"/>
  <p:sldLayoutIdLst>
    <p:sldLayoutId id="21474837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hyperlink" Target="http://www.supertransporte.gov.co/" TargetMode="External"/><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jpeg"/><Relationship Id="rId17" Type="http://schemas.openxmlformats.org/officeDocument/2006/relationships/image" Target="../media/image64.png"/><Relationship Id="rId2" Type="http://schemas.openxmlformats.org/officeDocument/2006/relationships/notesSlide" Target="../notesSlides/notesSlide1.xml"/><Relationship Id="rId16"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jp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9.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8.emf"/></Relationships>
</file>

<file path=ppt/slides/_rels/slide15.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9.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9.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0.png"/><Relationship Id="rId1" Type="http://schemas.openxmlformats.org/officeDocument/2006/relationships/slideLayout" Target="../slideLayouts/slideLayout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svg"/><Relationship Id="rId3" Type="http://schemas.openxmlformats.org/officeDocument/2006/relationships/tags" Target="../tags/tag3.xml"/><Relationship Id="rId7" Type="http://schemas.openxmlformats.org/officeDocument/2006/relationships/slideLayout" Target="../slideLayouts/slideLayout3.xml"/><Relationship Id="rId12" Type="http://schemas.openxmlformats.org/officeDocument/2006/relationships/image" Target="../media/image77.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hdphoto" Target="../media/hdphoto2.wdp"/><Relationship Id="rId5" Type="http://schemas.openxmlformats.org/officeDocument/2006/relationships/tags" Target="../tags/tag5.xml"/><Relationship Id="rId15" Type="http://schemas.openxmlformats.org/officeDocument/2006/relationships/image" Target="../media/image80.svg"/><Relationship Id="rId10" Type="http://schemas.openxmlformats.org/officeDocument/2006/relationships/image" Target="../media/image76.png"/><Relationship Id="rId4" Type="http://schemas.openxmlformats.org/officeDocument/2006/relationships/tags" Target="../tags/tag4.xml"/><Relationship Id="rId9" Type="http://schemas.openxmlformats.org/officeDocument/2006/relationships/image" Target="../media/image50.pn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gif"/><Relationship Id="rId4" Type="http://schemas.openxmlformats.org/officeDocument/2006/relationships/image" Target="../media/image12.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9.sv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35.png"/><Relationship Id="rId12" Type="http://schemas.openxmlformats.org/officeDocument/2006/relationships/image" Target="../media/image23.png"/><Relationship Id="rId17" Type="http://schemas.openxmlformats.org/officeDocument/2006/relationships/image" Target="../media/image43.svg"/><Relationship Id="rId2" Type="http://schemas.openxmlformats.org/officeDocument/2006/relationships/image" Target="../media/image10.png"/><Relationship Id="rId16"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1.svg"/><Relationship Id="rId10" Type="http://schemas.openxmlformats.org/officeDocument/2006/relationships/image" Target="../media/image38.svg"/><Relationship Id="rId4" Type="http://schemas.openxmlformats.org/officeDocument/2006/relationships/image" Target="../media/image12.png"/><Relationship Id="rId9" Type="http://schemas.openxmlformats.org/officeDocument/2006/relationships/image" Target="../media/image37.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a:extLst>
              <a:ext uri="{FF2B5EF4-FFF2-40B4-BE49-F238E27FC236}">
                <a16:creationId xmlns:a16="http://schemas.microsoft.com/office/drawing/2014/main" id="{D028C9BD-C93C-02BE-09F2-0897D87C0EF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773" b="12467"/>
          <a:stretch/>
        </p:blipFill>
        <p:spPr bwMode="auto">
          <a:xfrm>
            <a:off x="1" y="-63501"/>
            <a:ext cx="12192000" cy="692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C2D96128-6DBE-4DF2-C5F0-7B4EC1550CED}"/>
              </a:ext>
            </a:extLst>
          </p:cNvPr>
          <p:cNvSpPr/>
          <p:nvPr/>
        </p:nvSpPr>
        <p:spPr>
          <a:xfrm>
            <a:off x="0" y="0"/>
            <a:ext cx="12192000" cy="6858000"/>
          </a:xfrm>
          <a:prstGeom prst="rect">
            <a:avLst/>
          </a:prstGeom>
          <a:solidFill>
            <a:schemeClr val="dk1">
              <a:alpha val="347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7E2E2D49-81C3-0992-2344-3C8898A1ED54}"/>
              </a:ext>
            </a:extLst>
          </p:cNvPr>
          <p:cNvPicPr>
            <a:picLocks noChangeAspect="1"/>
          </p:cNvPicPr>
          <p:nvPr/>
        </p:nvPicPr>
        <p:blipFill>
          <a:blip r:embed="rId3"/>
          <a:stretch>
            <a:fillRect/>
          </a:stretch>
        </p:blipFill>
        <p:spPr>
          <a:xfrm>
            <a:off x="2921000" y="903224"/>
            <a:ext cx="6350000" cy="4521200"/>
          </a:xfrm>
          <a:prstGeom prst="rect">
            <a:avLst/>
          </a:prstGeom>
        </p:spPr>
      </p:pic>
      <p:sp>
        <p:nvSpPr>
          <p:cNvPr id="3" name="CuadroTexto 2">
            <a:extLst>
              <a:ext uri="{FF2B5EF4-FFF2-40B4-BE49-F238E27FC236}">
                <a16:creationId xmlns:a16="http://schemas.microsoft.com/office/drawing/2014/main" id="{D66E2843-5EDA-B2BB-1A2A-C10DED210B25}"/>
              </a:ext>
            </a:extLst>
          </p:cNvPr>
          <p:cNvSpPr txBox="1"/>
          <p:nvPr/>
        </p:nvSpPr>
        <p:spPr>
          <a:xfrm>
            <a:off x="2921000" y="5031446"/>
            <a:ext cx="6100762" cy="923330"/>
          </a:xfrm>
          <a:prstGeom prst="rect">
            <a:avLst/>
          </a:prstGeom>
          <a:noFill/>
        </p:spPr>
        <p:txBody>
          <a:bodyPr wrap="square">
            <a:spAutoFit/>
          </a:bodyPr>
          <a:lstStyle/>
          <a:p>
            <a:pPr algn="ctr"/>
            <a:r>
              <a:rPr lang="es-419" sz="1800" b="1" i="0" u="none" strike="noStrike" dirty="0">
                <a:solidFill>
                  <a:schemeClr val="bg1"/>
                </a:solidFill>
                <a:effectLst/>
                <a:latin typeface="Nunito" pitchFamily="2" charset="77"/>
              </a:rPr>
              <a:t>ALINEACIÓN  ESTRATÉGICA </a:t>
            </a:r>
            <a:r>
              <a:rPr lang="en-US" sz="1800" b="0" i="0" dirty="0">
                <a:solidFill>
                  <a:schemeClr val="bg1"/>
                </a:solidFill>
                <a:effectLst/>
                <a:latin typeface="Nunito" pitchFamily="2" charset="77"/>
              </a:rPr>
              <a:t>​</a:t>
            </a:r>
            <a:r>
              <a:rPr lang="es-CO" sz="1800" b="1" i="0" u="none" strike="noStrike" dirty="0">
                <a:solidFill>
                  <a:schemeClr val="bg1"/>
                </a:solidFill>
                <a:effectLst/>
                <a:latin typeface="Nunito" pitchFamily="2" charset="77"/>
              </a:rPr>
              <a:t>TRANSFORMACIÓN DEL PROCESO DE INSPECCIÓN VIGILANCIA Y CONTROL DEL  SECTOR TRANSPORTE </a:t>
            </a:r>
            <a:endParaRPr lang="es-CO" dirty="0">
              <a:solidFill>
                <a:schemeClr val="bg1"/>
              </a:solidFill>
            </a:endParaRPr>
          </a:p>
        </p:txBody>
      </p:sp>
    </p:spTree>
    <p:extLst>
      <p:ext uri="{BB962C8B-B14F-4D97-AF65-F5344CB8AC3E}">
        <p14:creationId xmlns:p14="http://schemas.microsoft.com/office/powerpoint/2010/main" val="77028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11DCD-121D-A0AE-4BAC-0D202EA5D93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6A31AD1-7017-CD75-9E30-3E168D521AB9}"/>
              </a:ext>
            </a:extLst>
          </p:cNvPr>
          <p:cNvGrpSpPr/>
          <p:nvPr/>
        </p:nvGrpSpPr>
        <p:grpSpPr>
          <a:xfrm>
            <a:off x="1" y="6562929"/>
            <a:ext cx="12192000" cy="295071"/>
            <a:chOff x="0" y="0"/>
            <a:chExt cx="5103511" cy="116571"/>
          </a:xfrm>
        </p:grpSpPr>
        <p:sp>
          <p:nvSpPr>
            <p:cNvPr id="3" name="Freeform 3">
              <a:extLst>
                <a:ext uri="{FF2B5EF4-FFF2-40B4-BE49-F238E27FC236}">
                  <a16:creationId xmlns:a16="http://schemas.microsoft.com/office/drawing/2014/main" id="{A6062432-DF46-6A29-CCB9-E13C30D98A18}"/>
                </a:ext>
              </a:extLst>
            </p:cNvPr>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a:extLst>
                <a:ext uri="{FF2B5EF4-FFF2-40B4-BE49-F238E27FC236}">
                  <a16:creationId xmlns:a16="http://schemas.microsoft.com/office/drawing/2014/main" id="{BB1D8735-831B-B41F-848B-5E33BC348F51}"/>
                </a:ext>
              </a:extLst>
            </p:cNvPr>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a:extLst>
              <a:ext uri="{FF2B5EF4-FFF2-40B4-BE49-F238E27FC236}">
                <a16:creationId xmlns:a16="http://schemas.microsoft.com/office/drawing/2014/main" id="{DDE004C5-E551-BB98-BBB5-EAD078E80DF7}"/>
              </a:ext>
            </a:extLst>
          </p:cNvPr>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a:extLst>
              <a:ext uri="{FF2B5EF4-FFF2-40B4-BE49-F238E27FC236}">
                <a16:creationId xmlns:a16="http://schemas.microsoft.com/office/drawing/2014/main" id="{BB3AD38A-F3AB-BD95-46ED-1C9858A998E3}"/>
              </a:ext>
            </a:extLst>
          </p:cNvPr>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a:extLst>
              <a:ext uri="{FF2B5EF4-FFF2-40B4-BE49-F238E27FC236}">
                <a16:creationId xmlns:a16="http://schemas.microsoft.com/office/drawing/2014/main" id="{720ED7F8-753B-6E28-5E55-E3D241D63860}"/>
              </a:ext>
            </a:extLst>
          </p:cNvPr>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17" name="TextBox 17">
            <a:extLst>
              <a:ext uri="{FF2B5EF4-FFF2-40B4-BE49-F238E27FC236}">
                <a16:creationId xmlns:a16="http://schemas.microsoft.com/office/drawing/2014/main" id="{C30FE9A2-2ABF-EB3A-E09A-785E53FA2C55}"/>
              </a:ext>
            </a:extLst>
          </p:cNvPr>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a:extLst>
              <a:ext uri="{FF2B5EF4-FFF2-40B4-BE49-F238E27FC236}">
                <a16:creationId xmlns:a16="http://schemas.microsoft.com/office/drawing/2014/main" id="{8DE06C68-F32D-7B82-0E00-0E4F7AC6BAB1}"/>
              </a:ext>
            </a:extLst>
          </p:cNvPr>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a:extLst>
              <a:ext uri="{FF2B5EF4-FFF2-40B4-BE49-F238E27FC236}">
                <a16:creationId xmlns:a16="http://schemas.microsoft.com/office/drawing/2014/main" id="{7D68120E-27DC-E748-466B-E689A48779BB}"/>
              </a:ext>
            </a:extLst>
          </p:cNvPr>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a:extLst>
              <a:ext uri="{FF2B5EF4-FFF2-40B4-BE49-F238E27FC236}">
                <a16:creationId xmlns:a16="http://schemas.microsoft.com/office/drawing/2014/main" id="{2A853F49-002B-8F16-48AB-E60672A5D463}"/>
              </a:ext>
            </a:extLst>
          </p:cNvPr>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dirty="0">
                <a:solidFill>
                  <a:srgbClr val="FFFFFF"/>
                </a:solidFill>
                <a:latin typeface="Open Sans Bold"/>
              </a:rPr>
              <a:t>5</a:t>
            </a:r>
          </a:p>
        </p:txBody>
      </p:sp>
      <p:sp>
        <p:nvSpPr>
          <p:cNvPr id="27" name="TextBox 19">
            <a:extLst>
              <a:ext uri="{FF2B5EF4-FFF2-40B4-BE49-F238E27FC236}">
                <a16:creationId xmlns:a16="http://schemas.microsoft.com/office/drawing/2014/main" id="{03AC2DE2-3932-A5F6-B13E-35A09D89C6C2}"/>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dirty="0">
                <a:solidFill>
                  <a:srgbClr val="000000"/>
                </a:solidFill>
                <a:latin typeface="Raleway Bold"/>
              </a:rPr>
              <a:t>INFORMACION - PESV </a:t>
            </a:r>
          </a:p>
        </p:txBody>
      </p:sp>
      <p:pic>
        <p:nvPicPr>
          <p:cNvPr id="10" name="Imagen 9">
            <a:extLst>
              <a:ext uri="{FF2B5EF4-FFF2-40B4-BE49-F238E27FC236}">
                <a16:creationId xmlns:a16="http://schemas.microsoft.com/office/drawing/2014/main" id="{D5EAB589-290B-7E75-3D3D-B15146813C2A}"/>
              </a:ext>
            </a:extLst>
          </p:cNvPr>
          <p:cNvPicPr>
            <a:picLocks noChangeAspect="1"/>
          </p:cNvPicPr>
          <p:nvPr/>
        </p:nvPicPr>
        <p:blipFill rotWithShape="1">
          <a:blip r:embed="rId5"/>
          <a:srcRect r="3272"/>
          <a:stretch/>
        </p:blipFill>
        <p:spPr>
          <a:xfrm>
            <a:off x="285168" y="1480204"/>
            <a:ext cx="5585937" cy="4356622"/>
          </a:xfrm>
          <a:prstGeom prst="rect">
            <a:avLst/>
          </a:prstGeom>
        </p:spPr>
      </p:pic>
      <p:sp>
        <p:nvSpPr>
          <p:cNvPr id="14" name="CuadroTexto 13">
            <a:extLst>
              <a:ext uri="{FF2B5EF4-FFF2-40B4-BE49-F238E27FC236}">
                <a16:creationId xmlns:a16="http://schemas.microsoft.com/office/drawing/2014/main" id="{FEE380B8-80F5-CC33-2EB2-B237B4CB1118}"/>
              </a:ext>
            </a:extLst>
          </p:cNvPr>
          <p:cNvSpPr txBox="1"/>
          <p:nvPr/>
        </p:nvSpPr>
        <p:spPr>
          <a:xfrm>
            <a:off x="285167" y="6046134"/>
            <a:ext cx="5585937" cy="307777"/>
          </a:xfrm>
          <a:prstGeom prst="rect">
            <a:avLst/>
          </a:prstGeom>
          <a:noFill/>
        </p:spPr>
        <p:txBody>
          <a:bodyPr wrap="square">
            <a:spAutoFit/>
          </a:bodyPr>
          <a:lstStyle/>
          <a:p>
            <a:r>
              <a:rPr lang="es-ES_tradnl" sz="1400" dirty="0"/>
              <a:t>https://</a:t>
            </a:r>
            <a:r>
              <a:rPr lang="es-ES_tradnl" sz="1400" dirty="0" err="1"/>
              <a:t>www.supertransporte.gov.co</a:t>
            </a:r>
            <a:r>
              <a:rPr lang="es-ES_tradnl" sz="1400" dirty="0"/>
              <a:t>/</a:t>
            </a:r>
            <a:r>
              <a:rPr lang="es-ES_tradnl" sz="1400" dirty="0" err="1"/>
              <a:t>index.php</a:t>
            </a:r>
            <a:r>
              <a:rPr lang="es-ES_tradnl" sz="1400" dirty="0"/>
              <a:t>/formulario-</a:t>
            </a:r>
            <a:r>
              <a:rPr lang="es-ES_tradnl" sz="1400" dirty="0" err="1"/>
              <a:t>sis</a:t>
            </a:r>
            <a:r>
              <a:rPr lang="es-ES_tradnl" sz="1400" dirty="0"/>
              <a:t>-</a:t>
            </a:r>
            <a:r>
              <a:rPr lang="es-ES_tradnl" sz="1400" dirty="0" err="1"/>
              <a:t>pesv</a:t>
            </a:r>
            <a:r>
              <a:rPr lang="es-ES_tradnl" sz="1400" dirty="0"/>
              <a:t>/</a:t>
            </a:r>
          </a:p>
        </p:txBody>
      </p:sp>
      <p:pic>
        <p:nvPicPr>
          <p:cNvPr id="16" name="Imagen 15">
            <a:extLst>
              <a:ext uri="{FF2B5EF4-FFF2-40B4-BE49-F238E27FC236}">
                <a16:creationId xmlns:a16="http://schemas.microsoft.com/office/drawing/2014/main" id="{0F249867-F506-1F96-E66B-4AC61527A9BB}"/>
              </a:ext>
            </a:extLst>
          </p:cNvPr>
          <p:cNvPicPr>
            <a:picLocks noChangeAspect="1"/>
          </p:cNvPicPr>
          <p:nvPr/>
        </p:nvPicPr>
        <p:blipFill>
          <a:blip r:embed="rId6"/>
          <a:stretch>
            <a:fillRect/>
          </a:stretch>
        </p:blipFill>
        <p:spPr>
          <a:xfrm>
            <a:off x="7026299" y="1309384"/>
            <a:ext cx="4245182" cy="4468907"/>
          </a:xfrm>
          <a:prstGeom prst="rect">
            <a:avLst/>
          </a:prstGeom>
        </p:spPr>
      </p:pic>
      <p:sp>
        <p:nvSpPr>
          <p:cNvPr id="19" name="CuadroTexto 18">
            <a:extLst>
              <a:ext uri="{FF2B5EF4-FFF2-40B4-BE49-F238E27FC236}">
                <a16:creationId xmlns:a16="http://schemas.microsoft.com/office/drawing/2014/main" id="{4F9A5E60-F15F-04FC-8BFD-DCA6D672B10A}"/>
              </a:ext>
            </a:extLst>
          </p:cNvPr>
          <p:cNvSpPr txBox="1"/>
          <p:nvPr/>
        </p:nvSpPr>
        <p:spPr>
          <a:xfrm>
            <a:off x="7026299" y="6040891"/>
            <a:ext cx="6097836" cy="369332"/>
          </a:xfrm>
          <a:prstGeom prst="rect">
            <a:avLst/>
          </a:prstGeom>
          <a:noFill/>
        </p:spPr>
        <p:txBody>
          <a:bodyPr wrap="square">
            <a:spAutoFit/>
          </a:bodyPr>
          <a:lstStyle/>
          <a:p>
            <a:r>
              <a:rPr lang="es-ES_tradnl" dirty="0"/>
              <a:t>https://</a:t>
            </a:r>
            <a:r>
              <a:rPr lang="es-ES_tradnl" dirty="0" err="1"/>
              <a:t>www.ansv.gov.co</a:t>
            </a:r>
            <a:r>
              <a:rPr lang="es-ES_tradnl" dirty="0"/>
              <a:t>/es/escuela/9864</a:t>
            </a:r>
          </a:p>
        </p:txBody>
      </p:sp>
    </p:spTree>
    <p:extLst>
      <p:ext uri="{BB962C8B-B14F-4D97-AF65-F5344CB8AC3E}">
        <p14:creationId xmlns:p14="http://schemas.microsoft.com/office/powerpoint/2010/main" val="1195470465"/>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CCBF4-B0DC-8EEB-3A52-8927EEF7025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BAA7CCD-6FCF-3085-7E31-E9AD68D8E156}"/>
              </a:ext>
            </a:extLst>
          </p:cNvPr>
          <p:cNvPicPr>
            <a:picLocks noChangeAspect="1"/>
          </p:cNvPicPr>
          <p:nvPr/>
        </p:nvPicPr>
        <p:blipFill>
          <a:blip r:embed="rId3"/>
          <a:stretch>
            <a:fillRect/>
          </a:stretch>
        </p:blipFill>
        <p:spPr>
          <a:xfrm>
            <a:off x="-13634" y="326166"/>
            <a:ext cx="12192000" cy="6531834"/>
          </a:xfrm>
          <a:prstGeom prst="rect">
            <a:avLst/>
          </a:prstGeom>
        </p:spPr>
      </p:pic>
      <p:sp>
        <p:nvSpPr>
          <p:cNvPr id="21" name="Flecha: pentágono 20">
            <a:extLst>
              <a:ext uri="{FF2B5EF4-FFF2-40B4-BE49-F238E27FC236}">
                <a16:creationId xmlns:a16="http://schemas.microsoft.com/office/drawing/2014/main" id="{39ECD870-742B-7124-E3C3-5262A3340116}"/>
              </a:ext>
            </a:extLst>
          </p:cNvPr>
          <p:cNvSpPr/>
          <p:nvPr/>
        </p:nvSpPr>
        <p:spPr>
          <a:xfrm>
            <a:off x="0" y="898405"/>
            <a:ext cx="4695786" cy="452105"/>
          </a:xfrm>
          <a:prstGeom prst="homePlate">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s-CO" dirty="0">
                <a:solidFill>
                  <a:schemeClr val="bg1"/>
                </a:solidFill>
                <a:latin typeface="Nunito ExtraBold" pitchFamily="2" charset="0"/>
              </a:rPr>
              <a:t>Documentos informativos</a:t>
            </a:r>
          </a:p>
        </p:txBody>
      </p:sp>
      <p:sp>
        <p:nvSpPr>
          <p:cNvPr id="12" name="CuadroTexto 11">
            <a:extLst>
              <a:ext uri="{FF2B5EF4-FFF2-40B4-BE49-F238E27FC236}">
                <a16:creationId xmlns:a16="http://schemas.microsoft.com/office/drawing/2014/main" id="{FFEB8F1C-8211-F4AE-66C2-EE525DB8C016}"/>
              </a:ext>
            </a:extLst>
          </p:cNvPr>
          <p:cNvSpPr txBox="1"/>
          <p:nvPr/>
        </p:nvSpPr>
        <p:spPr>
          <a:xfrm>
            <a:off x="213664" y="3032873"/>
            <a:ext cx="2217612" cy="738664"/>
          </a:xfrm>
          <a:prstGeom prst="rect">
            <a:avLst/>
          </a:prstGeom>
          <a:noFill/>
        </p:spPr>
        <p:txBody>
          <a:bodyPr wrap="square">
            <a:spAutoFit/>
          </a:bodyPr>
          <a:lstStyle/>
          <a:p>
            <a:pPr algn="ctr"/>
            <a:r>
              <a:rPr lang="es-MX" sz="1050" b="1" dirty="0">
                <a:latin typeface="Verdana" panose="020B0604030504040204" pitchFamily="34" charset="0"/>
                <a:ea typeface="Verdana" panose="020B0604030504040204" pitchFamily="34" charset="0"/>
              </a:rPr>
              <a:t>Cartilla</a:t>
            </a:r>
            <a:r>
              <a:rPr lang="es-MX" sz="1050" dirty="0">
                <a:latin typeface="Verdana" panose="020B0604030504040204" pitchFamily="34" charset="0"/>
                <a:ea typeface="Verdana" panose="020B0604030504040204" pitchFamily="34" charset="0"/>
              </a:rPr>
              <a:t> y </a:t>
            </a:r>
            <a:r>
              <a:rPr lang="es-MX" sz="1050" b="1" dirty="0">
                <a:latin typeface="Verdana" panose="020B0604030504040204" pitchFamily="34" charset="0"/>
                <a:ea typeface="Verdana" panose="020B0604030504040204" pitchFamily="34" charset="0"/>
              </a:rPr>
              <a:t>guía</a:t>
            </a:r>
            <a:r>
              <a:rPr lang="es-MX" sz="1050" dirty="0">
                <a:latin typeface="Verdana" panose="020B0604030504040204" pitchFamily="34" charset="0"/>
                <a:ea typeface="Verdana" panose="020B0604030504040204" pitchFamily="34" charset="0"/>
              </a:rPr>
              <a:t> de Derechos y Deberes de los Usuarios del Servicio de Transporte Terrestre</a:t>
            </a:r>
            <a:endParaRPr lang="es-CO" sz="800" dirty="0">
              <a:latin typeface="Verdana" panose="020B0604030504040204" pitchFamily="34" charset="0"/>
              <a:ea typeface="Verdana" panose="020B0604030504040204" pitchFamily="34" charset="0"/>
            </a:endParaRPr>
          </a:p>
        </p:txBody>
      </p:sp>
      <p:sp>
        <p:nvSpPr>
          <p:cNvPr id="14" name="CuadroTexto 13">
            <a:extLst>
              <a:ext uri="{FF2B5EF4-FFF2-40B4-BE49-F238E27FC236}">
                <a16:creationId xmlns:a16="http://schemas.microsoft.com/office/drawing/2014/main" id="{DBD3E045-E40F-9A75-25F3-A14BF211E39A}"/>
              </a:ext>
            </a:extLst>
          </p:cNvPr>
          <p:cNvSpPr txBox="1"/>
          <p:nvPr/>
        </p:nvSpPr>
        <p:spPr>
          <a:xfrm>
            <a:off x="2472690" y="2651340"/>
            <a:ext cx="2217612" cy="246221"/>
          </a:xfrm>
          <a:prstGeom prst="rect">
            <a:avLst/>
          </a:prstGeom>
          <a:noFill/>
        </p:spPr>
        <p:txBody>
          <a:bodyPr wrap="square">
            <a:spAutoFit/>
          </a:bodyPr>
          <a:lstStyle/>
          <a:p>
            <a:pPr algn="just"/>
            <a:r>
              <a:rPr lang="es-MX" sz="1000" b="1" dirty="0">
                <a:latin typeface="Verdana" panose="020B0604030504040204" pitchFamily="34" charset="0"/>
                <a:ea typeface="Verdana" panose="020B0604030504040204" pitchFamily="34" charset="0"/>
              </a:rPr>
              <a:t>Guía rápida </a:t>
            </a:r>
            <a:r>
              <a:rPr lang="es-MX" sz="1000" dirty="0">
                <a:latin typeface="Verdana" panose="020B0604030504040204" pitchFamily="34" charset="0"/>
                <a:ea typeface="Verdana" panose="020B0604030504040204" pitchFamily="34" charset="0"/>
              </a:rPr>
              <a:t>sobre el pregoneo</a:t>
            </a:r>
            <a:endParaRPr lang="es-CO" sz="1000" dirty="0">
              <a:latin typeface="Verdana" panose="020B0604030504040204" pitchFamily="34" charset="0"/>
              <a:ea typeface="Verdana" panose="020B0604030504040204" pitchFamily="34" charset="0"/>
            </a:endParaRPr>
          </a:p>
        </p:txBody>
      </p:sp>
      <p:sp>
        <p:nvSpPr>
          <p:cNvPr id="17" name="CuadroTexto 16">
            <a:extLst>
              <a:ext uri="{FF2B5EF4-FFF2-40B4-BE49-F238E27FC236}">
                <a16:creationId xmlns:a16="http://schemas.microsoft.com/office/drawing/2014/main" id="{DB58C7FD-0C5A-47EE-B1BC-4013E5191B40}"/>
              </a:ext>
            </a:extLst>
          </p:cNvPr>
          <p:cNvSpPr txBox="1"/>
          <p:nvPr/>
        </p:nvSpPr>
        <p:spPr>
          <a:xfrm>
            <a:off x="2424566" y="4124409"/>
            <a:ext cx="2217612" cy="415498"/>
          </a:xfrm>
          <a:prstGeom prst="rect">
            <a:avLst/>
          </a:prstGeom>
          <a:noFill/>
        </p:spPr>
        <p:txBody>
          <a:bodyPr wrap="square">
            <a:spAutoFit/>
          </a:bodyPr>
          <a:lstStyle/>
          <a:p>
            <a:pPr algn="ctr"/>
            <a:r>
              <a:rPr lang="es-MX" sz="1050" b="1" dirty="0">
                <a:latin typeface="Verdana" panose="020B0604030504040204" pitchFamily="34" charset="0"/>
                <a:ea typeface="Verdana" panose="020B0604030504040204" pitchFamily="34" charset="0"/>
              </a:rPr>
              <a:t>Cartilla</a:t>
            </a:r>
            <a:r>
              <a:rPr lang="es-MX" sz="1050" dirty="0">
                <a:latin typeface="Verdana" panose="020B0604030504040204" pitchFamily="34" charset="0"/>
                <a:ea typeface="Verdana" panose="020B0604030504040204" pitchFamily="34" charset="0"/>
              </a:rPr>
              <a:t> de transporte de mercancías</a:t>
            </a:r>
            <a:endParaRPr lang="es-CO" sz="800" dirty="0">
              <a:latin typeface="Verdana" panose="020B0604030504040204" pitchFamily="34" charset="0"/>
              <a:ea typeface="Verdana" panose="020B0604030504040204" pitchFamily="34" charset="0"/>
            </a:endParaRPr>
          </a:p>
        </p:txBody>
      </p:sp>
      <p:sp>
        <p:nvSpPr>
          <p:cNvPr id="29" name="CuadroTexto 28">
            <a:extLst>
              <a:ext uri="{FF2B5EF4-FFF2-40B4-BE49-F238E27FC236}">
                <a16:creationId xmlns:a16="http://schemas.microsoft.com/office/drawing/2014/main" id="{160238AD-1129-1023-08B4-0C8FAF481D73}"/>
              </a:ext>
            </a:extLst>
          </p:cNvPr>
          <p:cNvSpPr txBox="1"/>
          <p:nvPr/>
        </p:nvSpPr>
        <p:spPr>
          <a:xfrm>
            <a:off x="208914" y="5145921"/>
            <a:ext cx="2217612" cy="900246"/>
          </a:xfrm>
          <a:prstGeom prst="rect">
            <a:avLst/>
          </a:prstGeom>
          <a:noFill/>
        </p:spPr>
        <p:txBody>
          <a:bodyPr wrap="square">
            <a:spAutoFit/>
          </a:bodyPr>
          <a:lstStyle/>
          <a:p>
            <a:pPr algn="ctr"/>
            <a:r>
              <a:rPr lang="es-MX" sz="1050" b="1" dirty="0">
                <a:latin typeface="Verdana" panose="020B0604030504040204" pitchFamily="34" charset="0"/>
                <a:ea typeface="Verdana" panose="020B0604030504040204" pitchFamily="34" charset="0"/>
              </a:rPr>
              <a:t>Guía para empresarios e infografía</a:t>
            </a:r>
            <a:r>
              <a:rPr lang="es-MX" sz="1050" dirty="0">
                <a:latin typeface="Verdana" panose="020B0604030504040204" pitchFamily="34" charset="0"/>
                <a:ea typeface="Verdana" panose="020B0604030504040204" pitchFamily="34" charset="0"/>
              </a:rPr>
              <a:t>: Protección Contractual de los Usuarios del Servicio Público de Transporte.</a:t>
            </a:r>
            <a:endParaRPr lang="es-CO" sz="800" dirty="0">
              <a:latin typeface="Verdana" panose="020B0604030504040204" pitchFamily="34" charset="0"/>
              <a:ea typeface="Verdana" panose="020B0604030504040204" pitchFamily="34" charset="0"/>
            </a:endParaRPr>
          </a:p>
        </p:txBody>
      </p:sp>
      <p:sp>
        <p:nvSpPr>
          <p:cNvPr id="10" name="Flecha: pentágono 9">
            <a:extLst>
              <a:ext uri="{FF2B5EF4-FFF2-40B4-BE49-F238E27FC236}">
                <a16:creationId xmlns:a16="http://schemas.microsoft.com/office/drawing/2014/main" id="{D14B87E4-B471-60A5-876E-2B39EBD2A9AE}"/>
              </a:ext>
            </a:extLst>
          </p:cNvPr>
          <p:cNvSpPr/>
          <p:nvPr/>
        </p:nvSpPr>
        <p:spPr>
          <a:xfrm>
            <a:off x="4894864" y="924402"/>
            <a:ext cx="3285170" cy="400110"/>
          </a:xfrm>
          <a:prstGeom prst="homePlate">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s-CO" dirty="0">
                <a:solidFill>
                  <a:schemeClr val="bg1"/>
                </a:solidFill>
                <a:latin typeface="Nunito ExtraBold" pitchFamily="2" charset="0"/>
              </a:rPr>
              <a:t>Espacios de formación</a:t>
            </a:r>
          </a:p>
        </p:txBody>
      </p:sp>
      <p:pic>
        <p:nvPicPr>
          <p:cNvPr id="19" name="Imagen 18">
            <a:extLst>
              <a:ext uri="{FF2B5EF4-FFF2-40B4-BE49-F238E27FC236}">
                <a16:creationId xmlns:a16="http://schemas.microsoft.com/office/drawing/2014/main" id="{4B5A1A55-34B4-3DC0-D067-29B006390808}"/>
              </a:ext>
            </a:extLst>
          </p:cNvPr>
          <p:cNvPicPr>
            <a:picLocks noChangeAspect="1"/>
          </p:cNvPicPr>
          <p:nvPr/>
        </p:nvPicPr>
        <p:blipFill rotWithShape="1">
          <a:blip r:embed="rId4"/>
          <a:srcRect l="7404" t="18095" r="6503" b="14479"/>
          <a:stretch/>
        </p:blipFill>
        <p:spPr>
          <a:xfrm>
            <a:off x="5459129" y="5125349"/>
            <a:ext cx="2419168" cy="974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3" name="Conector recto 22">
            <a:extLst>
              <a:ext uri="{FF2B5EF4-FFF2-40B4-BE49-F238E27FC236}">
                <a16:creationId xmlns:a16="http://schemas.microsoft.com/office/drawing/2014/main" id="{DBAF05EF-A020-7193-3FBC-D0795795FEFF}"/>
              </a:ext>
            </a:extLst>
          </p:cNvPr>
          <p:cNvCxnSpPr>
            <a:cxnSpLocks/>
          </p:cNvCxnSpPr>
          <p:nvPr/>
        </p:nvCxnSpPr>
        <p:spPr>
          <a:xfrm flipH="1" flipV="1">
            <a:off x="4972704" y="1441450"/>
            <a:ext cx="3440" cy="4363897"/>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AD1AA690-B04E-B4CA-79C7-2ABEA94A7463}"/>
              </a:ext>
            </a:extLst>
          </p:cNvPr>
          <p:cNvCxnSpPr>
            <a:cxnSpLocks/>
          </p:cNvCxnSpPr>
          <p:nvPr/>
        </p:nvCxnSpPr>
        <p:spPr>
          <a:xfrm flipH="1" flipV="1">
            <a:off x="8361283" y="1497583"/>
            <a:ext cx="3440" cy="4363897"/>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Flecha: pentágono 30">
            <a:extLst>
              <a:ext uri="{FF2B5EF4-FFF2-40B4-BE49-F238E27FC236}">
                <a16:creationId xmlns:a16="http://schemas.microsoft.com/office/drawing/2014/main" id="{E276A258-BA6D-6AA1-4A9F-B4CA14CF5160}"/>
              </a:ext>
            </a:extLst>
          </p:cNvPr>
          <p:cNvSpPr/>
          <p:nvPr/>
        </p:nvSpPr>
        <p:spPr>
          <a:xfrm>
            <a:off x="8365703" y="950400"/>
            <a:ext cx="3434239" cy="400110"/>
          </a:xfrm>
          <a:prstGeom prst="homePlate">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es-CO" dirty="0">
                <a:solidFill>
                  <a:schemeClr val="bg1"/>
                </a:solidFill>
                <a:latin typeface="Nunito ExtraBold" pitchFamily="2" charset="0"/>
              </a:rPr>
              <a:t>Herramientas de interacción</a:t>
            </a:r>
          </a:p>
        </p:txBody>
      </p:sp>
      <p:pic>
        <p:nvPicPr>
          <p:cNvPr id="32" name="Imagen 31">
            <a:extLst>
              <a:ext uri="{FF2B5EF4-FFF2-40B4-BE49-F238E27FC236}">
                <a16:creationId xmlns:a16="http://schemas.microsoft.com/office/drawing/2014/main" id="{1A01C7CF-B314-15A3-A9E8-B40C107F94EC}"/>
              </a:ext>
            </a:extLst>
          </p:cNvPr>
          <p:cNvPicPr>
            <a:picLocks noChangeAspect="1"/>
          </p:cNvPicPr>
          <p:nvPr/>
        </p:nvPicPr>
        <p:blipFill>
          <a:blip r:embed="rId5"/>
          <a:stretch>
            <a:fillRect/>
          </a:stretch>
        </p:blipFill>
        <p:spPr>
          <a:xfrm>
            <a:off x="10730064" y="1497583"/>
            <a:ext cx="1025707" cy="1243873"/>
          </a:xfrm>
          <a:prstGeom prst="rect">
            <a:avLst/>
          </a:prstGeom>
        </p:spPr>
      </p:pic>
      <p:pic>
        <p:nvPicPr>
          <p:cNvPr id="33" name="Imagen 32">
            <a:extLst>
              <a:ext uri="{FF2B5EF4-FFF2-40B4-BE49-F238E27FC236}">
                <a16:creationId xmlns:a16="http://schemas.microsoft.com/office/drawing/2014/main" id="{CC941E11-0F4C-4060-DFE8-AD0862BA9885}"/>
              </a:ext>
            </a:extLst>
          </p:cNvPr>
          <p:cNvPicPr>
            <a:picLocks noChangeAspect="1"/>
          </p:cNvPicPr>
          <p:nvPr/>
        </p:nvPicPr>
        <p:blipFill>
          <a:blip r:embed="rId6"/>
          <a:stretch>
            <a:fillRect/>
          </a:stretch>
        </p:blipFill>
        <p:spPr>
          <a:xfrm>
            <a:off x="9185455" y="3944008"/>
            <a:ext cx="2172178" cy="897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Imagen 33">
            <a:extLst>
              <a:ext uri="{FF2B5EF4-FFF2-40B4-BE49-F238E27FC236}">
                <a16:creationId xmlns:a16="http://schemas.microsoft.com/office/drawing/2014/main" id="{546B4497-1A27-D0C1-6FC1-42C4FB98BA85}"/>
              </a:ext>
            </a:extLst>
          </p:cNvPr>
          <p:cNvPicPr>
            <a:picLocks noChangeAspect="1"/>
          </p:cNvPicPr>
          <p:nvPr/>
        </p:nvPicPr>
        <p:blipFill>
          <a:blip r:embed="rId7"/>
          <a:stretch>
            <a:fillRect/>
          </a:stretch>
        </p:blipFill>
        <p:spPr>
          <a:xfrm>
            <a:off x="8822724" y="2877595"/>
            <a:ext cx="2977219" cy="88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Imagen 34">
            <a:extLst>
              <a:ext uri="{FF2B5EF4-FFF2-40B4-BE49-F238E27FC236}">
                <a16:creationId xmlns:a16="http://schemas.microsoft.com/office/drawing/2014/main" id="{AB396BA7-EA83-6673-2EDB-734E8D21C3A6}"/>
              </a:ext>
            </a:extLst>
          </p:cNvPr>
          <p:cNvPicPr>
            <a:picLocks noChangeAspect="1"/>
          </p:cNvPicPr>
          <p:nvPr/>
        </p:nvPicPr>
        <p:blipFill>
          <a:blip r:embed="rId8"/>
          <a:stretch>
            <a:fillRect/>
          </a:stretch>
        </p:blipFill>
        <p:spPr>
          <a:xfrm>
            <a:off x="9099267" y="5411358"/>
            <a:ext cx="2490441" cy="707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Imagen 35">
            <a:extLst>
              <a:ext uri="{FF2B5EF4-FFF2-40B4-BE49-F238E27FC236}">
                <a16:creationId xmlns:a16="http://schemas.microsoft.com/office/drawing/2014/main" id="{2C40CDB9-D555-A30D-8D25-D0070AD2808B}"/>
              </a:ext>
            </a:extLst>
          </p:cNvPr>
          <p:cNvPicPr>
            <a:picLocks noChangeAspect="1"/>
          </p:cNvPicPr>
          <p:nvPr/>
        </p:nvPicPr>
        <p:blipFill>
          <a:blip r:embed="rId9"/>
          <a:stretch>
            <a:fillRect/>
          </a:stretch>
        </p:blipFill>
        <p:spPr>
          <a:xfrm>
            <a:off x="8653458" y="1562841"/>
            <a:ext cx="1848551" cy="1036095"/>
          </a:xfrm>
          <a:prstGeom prst="rect">
            <a:avLst/>
          </a:prstGeom>
        </p:spPr>
      </p:pic>
      <p:sp>
        <p:nvSpPr>
          <p:cNvPr id="39" name="CuadroTexto 38">
            <a:extLst>
              <a:ext uri="{FF2B5EF4-FFF2-40B4-BE49-F238E27FC236}">
                <a16:creationId xmlns:a16="http://schemas.microsoft.com/office/drawing/2014/main" id="{B40D7517-B0B6-9166-AED3-469BDF1DCFD2}"/>
              </a:ext>
            </a:extLst>
          </p:cNvPr>
          <p:cNvSpPr txBox="1"/>
          <p:nvPr/>
        </p:nvSpPr>
        <p:spPr>
          <a:xfrm>
            <a:off x="9235682" y="4927948"/>
            <a:ext cx="2217612" cy="415498"/>
          </a:xfrm>
          <a:prstGeom prst="rect">
            <a:avLst/>
          </a:prstGeom>
          <a:noFill/>
        </p:spPr>
        <p:txBody>
          <a:bodyPr wrap="square">
            <a:spAutoFit/>
          </a:bodyPr>
          <a:lstStyle/>
          <a:p>
            <a:pPr algn="ctr"/>
            <a:r>
              <a:rPr lang="es-MX" sz="1000" dirty="0">
                <a:latin typeface="Verdana" panose="020B0604030504040204" pitchFamily="34" charset="0"/>
                <a:ea typeface="Verdana" panose="020B0604030504040204" pitchFamily="34" charset="0"/>
              </a:rPr>
              <a:t>Línea de WhatsApp  </a:t>
            </a:r>
          </a:p>
          <a:p>
            <a:pPr algn="ctr"/>
            <a:r>
              <a:rPr lang="es-MX" sz="1000" dirty="0">
                <a:latin typeface="Verdana" panose="020B0604030504040204" pitchFamily="34" charset="0"/>
                <a:ea typeface="Verdana" panose="020B0604030504040204" pitchFamily="34" charset="0"/>
              </a:rPr>
              <a:t>(+57) 318 594 6666</a:t>
            </a:r>
            <a:endParaRPr lang="es-CO" sz="1000" dirty="0">
              <a:latin typeface="Verdana" panose="020B0604030504040204" pitchFamily="34" charset="0"/>
              <a:ea typeface="Verdana" panose="020B0604030504040204" pitchFamily="34" charset="0"/>
            </a:endParaRPr>
          </a:p>
        </p:txBody>
      </p:sp>
      <p:pic>
        <p:nvPicPr>
          <p:cNvPr id="41" name="Imagen 40">
            <a:extLst>
              <a:ext uri="{FF2B5EF4-FFF2-40B4-BE49-F238E27FC236}">
                <a16:creationId xmlns:a16="http://schemas.microsoft.com/office/drawing/2014/main" id="{B56A9F6E-67D5-73C6-E066-1267FA72C1DE}"/>
              </a:ext>
            </a:extLst>
          </p:cNvPr>
          <p:cNvPicPr>
            <a:picLocks noChangeAspect="1"/>
          </p:cNvPicPr>
          <p:nvPr/>
        </p:nvPicPr>
        <p:blipFill>
          <a:blip r:embed="rId10"/>
          <a:stretch>
            <a:fillRect/>
          </a:stretch>
        </p:blipFill>
        <p:spPr>
          <a:xfrm>
            <a:off x="6713719" y="3575368"/>
            <a:ext cx="1412475" cy="1412475"/>
          </a:xfrm>
          <a:prstGeom prst="rect">
            <a:avLst/>
          </a:prstGeom>
        </p:spPr>
      </p:pic>
      <p:pic>
        <p:nvPicPr>
          <p:cNvPr id="43" name="Imagen 42">
            <a:extLst>
              <a:ext uri="{FF2B5EF4-FFF2-40B4-BE49-F238E27FC236}">
                <a16:creationId xmlns:a16="http://schemas.microsoft.com/office/drawing/2014/main" id="{45FA0D66-A1CA-8D38-B714-1D00F75B00CB}"/>
              </a:ext>
            </a:extLst>
          </p:cNvPr>
          <p:cNvPicPr>
            <a:picLocks noChangeAspect="1"/>
          </p:cNvPicPr>
          <p:nvPr/>
        </p:nvPicPr>
        <p:blipFill>
          <a:blip r:embed="rId11"/>
          <a:stretch>
            <a:fillRect/>
          </a:stretch>
        </p:blipFill>
        <p:spPr>
          <a:xfrm>
            <a:off x="5201092" y="3575369"/>
            <a:ext cx="1412475" cy="1412475"/>
          </a:xfrm>
          <a:prstGeom prst="rect">
            <a:avLst/>
          </a:prstGeom>
        </p:spPr>
      </p:pic>
      <p:pic>
        <p:nvPicPr>
          <p:cNvPr id="1026" name="Picture 2" descr="Qué es la capacitación de personal: ejemplos prácticos para tu empresa |  Somos Malasaña">
            <a:extLst>
              <a:ext uri="{FF2B5EF4-FFF2-40B4-BE49-F238E27FC236}">
                <a16:creationId xmlns:a16="http://schemas.microsoft.com/office/drawing/2014/main" id="{1C65F7EF-17DD-1714-5634-4DE52C29AC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1590" y="1537538"/>
            <a:ext cx="2511067" cy="1412475"/>
          </a:xfrm>
          <a:prstGeom prst="rect">
            <a:avLst/>
          </a:prstGeom>
          <a:noFill/>
          <a:extLst>
            <a:ext uri="{909E8E84-426E-40DD-AFC4-6F175D3DCCD1}">
              <a14:hiddenFill xmlns:a14="http://schemas.microsoft.com/office/drawing/2010/main">
                <a:solidFill>
                  <a:srgbClr val="FFFFFF"/>
                </a:solidFill>
              </a14:hiddenFill>
            </a:ext>
          </a:extLst>
        </p:spPr>
      </p:pic>
      <p:sp>
        <p:nvSpPr>
          <p:cNvPr id="44" name="CuadroTexto 43">
            <a:extLst>
              <a:ext uri="{FF2B5EF4-FFF2-40B4-BE49-F238E27FC236}">
                <a16:creationId xmlns:a16="http://schemas.microsoft.com/office/drawing/2014/main" id="{237FD9A1-EB56-09EF-03B9-3CDBD93B37ED}"/>
              </a:ext>
            </a:extLst>
          </p:cNvPr>
          <p:cNvSpPr txBox="1"/>
          <p:nvPr/>
        </p:nvSpPr>
        <p:spPr>
          <a:xfrm>
            <a:off x="5484770" y="2985692"/>
            <a:ext cx="2217612" cy="553998"/>
          </a:xfrm>
          <a:prstGeom prst="rect">
            <a:avLst/>
          </a:prstGeom>
          <a:noFill/>
        </p:spPr>
        <p:txBody>
          <a:bodyPr wrap="square">
            <a:spAutoFit/>
          </a:bodyPr>
          <a:lstStyle/>
          <a:p>
            <a:pPr algn="ctr"/>
            <a:r>
              <a:rPr lang="es-MX" sz="1000" b="1" dirty="0">
                <a:latin typeface="Verdana" panose="020B0604030504040204" pitchFamily="34" charset="0"/>
                <a:ea typeface="Verdana" panose="020B0604030504040204" pitchFamily="34" charset="0"/>
              </a:rPr>
              <a:t>Capacitaciones sobre derechos y deberes de los usuarios</a:t>
            </a:r>
            <a:endParaRPr lang="es-CO" sz="1000" b="1" dirty="0">
              <a:latin typeface="Verdana" panose="020B0604030504040204" pitchFamily="34" charset="0"/>
              <a:ea typeface="Verdana" panose="020B0604030504040204" pitchFamily="34" charset="0"/>
            </a:endParaRPr>
          </a:p>
        </p:txBody>
      </p:sp>
      <p:sp>
        <p:nvSpPr>
          <p:cNvPr id="45" name="CuadroTexto 44">
            <a:extLst>
              <a:ext uri="{FF2B5EF4-FFF2-40B4-BE49-F238E27FC236}">
                <a16:creationId xmlns:a16="http://schemas.microsoft.com/office/drawing/2014/main" id="{2BB9BAD1-07D1-38B9-BEEB-B2E428D1CEC9}"/>
              </a:ext>
            </a:extLst>
          </p:cNvPr>
          <p:cNvSpPr txBox="1"/>
          <p:nvPr/>
        </p:nvSpPr>
        <p:spPr>
          <a:xfrm>
            <a:off x="-156494" y="114817"/>
            <a:ext cx="12191998"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dirty="0">
                <a:latin typeface="Nunito" pitchFamily="2" charset="0"/>
              </a:rPr>
              <a:t>Herramientas para el modo terrestre</a:t>
            </a:r>
          </a:p>
          <a:p>
            <a:pPr algn="ctr"/>
            <a:r>
              <a:rPr lang="es-MX" b="1" i="1" dirty="0">
                <a:latin typeface="Nunito" pitchFamily="2" charset="0"/>
              </a:rPr>
              <a:t>Delegatura para la protección de usuarios del sector transporte</a:t>
            </a:r>
          </a:p>
        </p:txBody>
      </p:sp>
      <p:sp>
        <p:nvSpPr>
          <p:cNvPr id="46" name="CuadroTexto 45">
            <a:extLst>
              <a:ext uri="{FF2B5EF4-FFF2-40B4-BE49-F238E27FC236}">
                <a16:creationId xmlns:a16="http://schemas.microsoft.com/office/drawing/2014/main" id="{6436B54E-0AC2-92CC-5527-72ED4C21B384}"/>
              </a:ext>
            </a:extLst>
          </p:cNvPr>
          <p:cNvSpPr txBox="1"/>
          <p:nvPr/>
        </p:nvSpPr>
        <p:spPr>
          <a:xfrm>
            <a:off x="7536927" y="3547963"/>
            <a:ext cx="595356" cy="276999"/>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CO" sz="1200" b="1" i="1" dirty="0"/>
              <a:t>Nueva</a:t>
            </a:r>
          </a:p>
        </p:txBody>
      </p:sp>
      <p:pic>
        <p:nvPicPr>
          <p:cNvPr id="47" name="Imagen 46">
            <a:extLst>
              <a:ext uri="{FF2B5EF4-FFF2-40B4-BE49-F238E27FC236}">
                <a16:creationId xmlns:a16="http://schemas.microsoft.com/office/drawing/2014/main" id="{06C1439B-AE3D-7B40-367D-73BB9A17C1E0}"/>
              </a:ext>
            </a:extLst>
          </p:cNvPr>
          <p:cNvPicPr>
            <a:picLocks noChangeAspect="1"/>
          </p:cNvPicPr>
          <p:nvPr/>
        </p:nvPicPr>
        <p:blipFill>
          <a:blip r:embed="rId13"/>
          <a:stretch>
            <a:fillRect/>
          </a:stretch>
        </p:blipFill>
        <p:spPr>
          <a:xfrm>
            <a:off x="2592112" y="4477844"/>
            <a:ext cx="1916084" cy="1162625"/>
          </a:xfrm>
          <a:prstGeom prst="rect">
            <a:avLst/>
          </a:prstGeom>
        </p:spPr>
      </p:pic>
      <p:sp>
        <p:nvSpPr>
          <p:cNvPr id="49" name="CuadroTexto 48">
            <a:extLst>
              <a:ext uri="{FF2B5EF4-FFF2-40B4-BE49-F238E27FC236}">
                <a16:creationId xmlns:a16="http://schemas.microsoft.com/office/drawing/2014/main" id="{90B342B3-A25B-6A77-CDC8-C8266197F0F5}"/>
              </a:ext>
            </a:extLst>
          </p:cNvPr>
          <p:cNvSpPr txBox="1"/>
          <p:nvPr/>
        </p:nvSpPr>
        <p:spPr>
          <a:xfrm>
            <a:off x="2317723" y="5706542"/>
            <a:ext cx="2538508" cy="415498"/>
          </a:xfrm>
          <a:prstGeom prst="rect">
            <a:avLst/>
          </a:prstGeom>
          <a:noFill/>
        </p:spPr>
        <p:txBody>
          <a:bodyPr wrap="square">
            <a:spAutoFit/>
          </a:bodyPr>
          <a:lstStyle/>
          <a:p>
            <a:pPr algn="ctr"/>
            <a:r>
              <a:rPr lang="es-MX" sz="1050" b="1" dirty="0">
                <a:latin typeface="Verdana" panose="020B0604030504040204" pitchFamily="34" charset="0"/>
                <a:ea typeface="Verdana" panose="020B0604030504040204" pitchFamily="34" charset="0"/>
              </a:rPr>
              <a:t>Guía</a:t>
            </a:r>
            <a:r>
              <a:rPr lang="es-MX" sz="1050" dirty="0">
                <a:latin typeface="Verdana" panose="020B0604030504040204" pitchFamily="34" charset="0"/>
                <a:ea typeface="Verdana" panose="020B0604030504040204" pitchFamily="34" charset="0"/>
              </a:rPr>
              <a:t> sobre el transporte de mascotas y animales de asistencia</a:t>
            </a:r>
            <a:endParaRPr lang="es-CO" sz="800" dirty="0">
              <a:latin typeface="Verdana" panose="020B0604030504040204" pitchFamily="34" charset="0"/>
              <a:ea typeface="Verdana" panose="020B0604030504040204" pitchFamily="34" charset="0"/>
            </a:endParaRPr>
          </a:p>
        </p:txBody>
      </p:sp>
      <p:pic>
        <p:nvPicPr>
          <p:cNvPr id="1030" name="Picture 6">
            <a:extLst>
              <a:ext uri="{FF2B5EF4-FFF2-40B4-BE49-F238E27FC236}">
                <a16:creationId xmlns:a16="http://schemas.microsoft.com/office/drawing/2014/main" id="{6AA85B24-71DA-3F3F-847D-68CE2F7E8A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1822" y="2932405"/>
            <a:ext cx="19431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C5A8D66-07C0-C51E-7F90-DF56E01BEF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01441" y="1453666"/>
            <a:ext cx="19431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3075C50-3A26-06AE-CD10-C0AB1B8E47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3111" y="1567577"/>
            <a:ext cx="2087841" cy="13100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370E9B1-6826-F39E-27B0-36FB0A25B5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2204" y="3907816"/>
            <a:ext cx="19431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84" name="CuadroTexto 1083">
            <a:extLst>
              <a:ext uri="{FF2B5EF4-FFF2-40B4-BE49-F238E27FC236}">
                <a16:creationId xmlns:a16="http://schemas.microsoft.com/office/drawing/2014/main" id="{40C57EA9-7770-5268-B3E3-798486633E21}"/>
              </a:ext>
            </a:extLst>
          </p:cNvPr>
          <p:cNvSpPr txBox="1"/>
          <p:nvPr/>
        </p:nvSpPr>
        <p:spPr>
          <a:xfrm>
            <a:off x="9936" y="6247650"/>
            <a:ext cx="12191998"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s-CO" sz="1600" b="1" i="1" dirty="0"/>
              <a:t>Todas estas herramientas las puedes encontrar en </a:t>
            </a:r>
            <a:r>
              <a:rPr lang="es-CO" sz="1600" b="1" i="1" dirty="0">
                <a:hlinkClick r:id="rId18"/>
              </a:rPr>
              <a:t>www.supertransporte.gov.co</a:t>
            </a:r>
            <a:r>
              <a:rPr lang="es-CO" sz="1600" b="1" i="1" dirty="0"/>
              <a:t> </a:t>
            </a:r>
          </a:p>
        </p:txBody>
      </p:sp>
    </p:spTree>
    <p:extLst>
      <p:ext uri="{BB962C8B-B14F-4D97-AF65-F5344CB8AC3E}">
        <p14:creationId xmlns:p14="http://schemas.microsoft.com/office/powerpoint/2010/main" val="2523935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FC2E907-FC35-1E51-D7F3-965008D1A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89"/>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72C98608-3079-D0E5-B520-D67828E35772}"/>
              </a:ext>
            </a:extLst>
          </p:cNvPr>
          <p:cNvSpPr/>
          <p:nvPr/>
        </p:nvSpPr>
        <p:spPr>
          <a:xfrm>
            <a:off x="0" y="0"/>
            <a:ext cx="12192000" cy="6858000"/>
          </a:xfrm>
          <a:prstGeom prst="rect">
            <a:avLst/>
          </a:prstGeom>
          <a:solidFill>
            <a:schemeClr val="dk1">
              <a:alpha val="64042"/>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5" name="Imagen 4">
            <a:extLst>
              <a:ext uri="{FF2B5EF4-FFF2-40B4-BE49-F238E27FC236}">
                <a16:creationId xmlns:a16="http://schemas.microsoft.com/office/drawing/2014/main" id="{052A59AF-C313-8385-4D6F-212CE57F39CD}"/>
              </a:ext>
            </a:extLst>
          </p:cNvPr>
          <p:cNvPicPr>
            <a:picLocks noChangeAspect="1"/>
          </p:cNvPicPr>
          <p:nvPr/>
        </p:nvPicPr>
        <p:blipFill>
          <a:blip r:embed="rId3"/>
          <a:stretch>
            <a:fillRect/>
          </a:stretch>
        </p:blipFill>
        <p:spPr>
          <a:xfrm>
            <a:off x="2921000" y="903224"/>
            <a:ext cx="6350000" cy="4521200"/>
          </a:xfrm>
          <a:prstGeom prst="rect">
            <a:avLst/>
          </a:prstGeom>
        </p:spPr>
      </p:pic>
    </p:spTree>
    <p:extLst>
      <p:ext uri="{BB962C8B-B14F-4D97-AF65-F5344CB8AC3E}">
        <p14:creationId xmlns:p14="http://schemas.microsoft.com/office/powerpoint/2010/main" val="259426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sp>
        <p:nvSpPr>
          <p:cNvPr id="6" name="Elipse 5">
            <a:extLst>
              <a:ext uri="{FF2B5EF4-FFF2-40B4-BE49-F238E27FC236}">
                <a16:creationId xmlns:a16="http://schemas.microsoft.com/office/drawing/2014/main" id="{F0741AD1-2003-F214-6352-919F507BB09B}"/>
              </a:ext>
            </a:extLst>
          </p:cNvPr>
          <p:cNvSpPr/>
          <p:nvPr/>
        </p:nvSpPr>
        <p:spPr>
          <a:xfrm>
            <a:off x="587596" y="730132"/>
            <a:ext cx="1544500" cy="15445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521046" y="803765"/>
            <a:ext cx="1677600" cy="1194451"/>
          </a:xfrm>
          <a:prstGeom prst="rect">
            <a:avLst/>
          </a:prstGeom>
        </p:spPr>
      </p:pic>
      <p:sp>
        <p:nvSpPr>
          <p:cNvPr id="8" name="CuadroTexto 7">
            <a:extLst>
              <a:ext uri="{FF2B5EF4-FFF2-40B4-BE49-F238E27FC236}">
                <a16:creationId xmlns:a16="http://schemas.microsoft.com/office/drawing/2014/main" id="{7447D507-5BE5-134E-02EA-5DFB95C0EBA4}"/>
              </a:ext>
            </a:extLst>
          </p:cNvPr>
          <p:cNvSpPr txBox="1"/>
          <p:nvPr/>
        </p:nvSpPr>
        <p:spPr>
          <a:xfrm>
            <a:off x="1359846" y="2181018"/>
            <a:ext cx="6904653" cy="2123658"/>
          </a:xfrm>
          <a:prstGeom prst="rect">
            <a:avLst/>
          </a:prstGeom>
          <a:noFill/>
        </p:spPr>
        <p:txBody>
          <a:bodyPr wrap="square" rtlCol="0">
            <a:spAutoFit/>
          </a:bodyPr>
          <a:lstStyle/>
          <a:p>
            <a:pPr algn="r"/>
            <a:r>
              <a:rPr lang="es-CO" sz="4400" b="1" dirty="0">
                <a:solidFill>
                  <a:schemeClr val="bg1"/>
                </a:solidFill>
                <a:latin typeface="Nunito" pitchFamily="2" charset="0"/>
              </a:rPr>
              <a:t>Sistema de Colaboración Tecnológico con Enfoque Multipropósito </a:t>
            </a:r>
          </a:p>
        </p:txBody>
      </p:sp>
      <p:cxnSp>
        <p:nvCxnSpPr>
          <p:cNvPr id="9" name="Conector recto 8">
            <a:extLst>
              <a:ext uri="{FF2B5EF4-FFF2-40B4-BE49-F238E27FC236}">
                <a16:creationId xmlns:a16="http://schemas.microsoft.com/office/drawing/2014/main" id="{94AB79D8-77AF-CFA1-FD39-835870CF19C6}"/>
              </a:ext>
            </a:extLst>
          </p:cNvPr>
          <p:cNvCxnSpPr>
            <a:cxnSpLocks/>
          </p:cNvCxnSpPr>
          <p:nvPr/>
        </p:nvCxnSpPr>
        <p:spPr>
          <a:xfrm>
            <a:off x="1005282" y="4289676"/>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7F69EADC-30C2-AAE7-E7DE-85968102D8E9}"/>
              </a:ext>
            </a:extLst>
          </p:cNvPr>
          <p:cNvSpPr txBox="1"/>
          <p:nvPr/>
        </p:nvSpPr>
        <p:spPr>
          <a:xfrm>
            <a:off x="-1075444" y="4487478"/>
            <a:ext cx="9237306" cy="646331"/>
          </a:xfrm>
          <a:prstGeom prst="rect">
            <a:avLst/>
          </a:prstGeom>
          <a:noFill/>
        </p:spPr>
        <p:txBody>
          <a:bodyPr wrap="square" rtlCol="0">
            <a:spAutoFit/>
          </a:bodyPr>
          <a:lstStyle/>
          <a:p>
            <a:pPr algn="r"/>
            <a:r>
              <a:rPr lang="es-CO" sz="3600" b="1" dirty="0">
                <a:solidFill>
                  <a:schemeClr val="bg1"/>
                </a:solidFill>
                <a:latin typeface="Nunito" pitchFamily="2" charset="0"/>
              </a:rPr>
              <a:t>Infracciones – Exceso de Velocidad </a:t>
            </a:r>
          </a:p>
        </p:txBody>
      </p:sp>
    </p:spTree>
    <p:extLst>
      <p:ext uri="{BB962C8B-B14F-4D97-AF65-F5344CB8AC3E}">
        <p14:creationId xmlns:p14="http://schemas.microsoft.com/office/powerpoint/2010/main" val="220280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EEEAA87-AC05-491F-1280-97ABC2596684}"/>
              </a:ext>
            </a:extLst>
          </p:cNvPr>
          <p:cNvPicPr>
            <a:picLocks noChangeAspect="1"/>
          </p:cNvPicPr>
          <p:nvPr/>
        </p:nvPicPr>
        <p:blipFill>
          <a:blip r:embed="rId2"/>
          <a:stretch>
            <a:fillRect/>
          </a:stretch>
        </p:blipFill>
        <p:spPr>
          <a:xfrm>
            <a:off x="-2404" y="-1410559"/>
            <a:ext cx="12192000" cy="8010203"/>
          </a:xfrm>
          <a:prstGeom prst="rect">
            <a:avLst/>
          </a:prstGeom>
        </p:spPr>
      </p:pic>
      <p:sp>
        <p:nvSpPr>
          <p:cNvPr id="6" name="CuadroTexto 5">
            <a:extLst>
              <a:ext uri="{FF2B5EF4-FFF2-40B4-BE49-F238E27FC236}">
                <a16:creationId xmlns:a16="http://schemas.microsoft.com/office/drawing/2014/main" id="{43961784-A23C-BA19-7252-A2EFBCEDF05C}"/>
              </a:ext>
            </a:extLst>
          </p:cNvPr>
          <p:cNvSpPr txBox="1"/>
          <p:nvPr/>
        </p:nvSpPr>
        <p:spPr>
          <a:xfrm>
            <a:off x="2892479" y="129311"/>
            <a:ext cx="6046848" cy="707886"/>
          </a:xfrm>
          <a:prstGeom prst="rect">
            <a:avLst/>
          </a:prstGeom>
          <a:noFill/>
        </p:spPr>
        <p:txBody>
          <a:bodyPr wrap="none" rtlCol="0">
            <a:spAutoFit/>
          </a:bodyPr>
          <a:lstStyle/>
          <a:p>
            <a:pPr algn="ctr"/>
            <a:r>
              <a:rPr lang="es-CO" sz="2000" b="1" dirty="0">
                <a:latin typeface="Nunito" pitchFamily="2" charset="77"/>
              </a:rPr>
              <a:t>Top 10 Vehículos Públicos – Exceso de Velocidad</a:t>
            </a:r>
          </a:p>
          <a:p>
            <a:pPr algn="ctr"/>
            <a:r>
              <a:rPr lang="es-CO" sz="2000" b="1" dirty="0">
                <a:latin typeface="Nunito" pitchFamily="2" charset="77"/>
              </a:rPr>
              <a:t>2023 </a:t>
            </a:r>
          </a:p>
        </p:txBody>
      </p:sp>
      <p:sp>
        <p:nvSpPr>
          <p:cNvPr id="18" name="CuadroTexto 17">
            <a:extLst>
              <a:ext uri="{FF2B5EF4-FFF2-40B4-BE49-F238E27FC236}">
                <a16:creationId xmlns:a16="http://schemas.microsoft.com/office/drawing/2014/main" id="{64ADBD0B-A579-6715-83E5-1E88E1B9C50A}"/>
              </a:ext>
            </a:extLst>
          </p:cNvPr>
          <p:cNvSpPr txBox="1"/>
          <p:nvPr/>
        </p:nvSpPr>
        <p:spPr>
          <a:xfrm>
            <a:off x="5039614" y="6599645"/>
            <a:ext cx="2347759" cy="307777"/>
          </a:xfrm>
          <a:prstGeom prst="rect">
            <a:avLst/>
          </a:prstGeom>
          <a:noFill/>
        </p:spPr>
        <p:txBody>
          <a:bodyPr wrap="none" rtlCol="0">
            <a:spAutoFit/>
          </a:bodyPr>
          <a:lstStyle/>
          <a:p>
            <a:r>
              <a:rPr lang="es-CO" sz="1400" b="1" dirty="0" err="1">
                <a:solidFill>
                  <a:schemeClr val="bg1"/>
                </a:solidFill>
              </a:rPr>
              <a:t>www.supertransporte.gov.co</a:t>
            </a:r>
            <a:endParaRPr lang="es-CO" sz="1400" b="1" dirty="0">
              <a:solidFill>
                <a:schemeClr val="bg1"/>
              </a:solidFill>
            </a:endParaRPr>
          </a:p>
        </p:txBody>
      </p:sp>
      <p:sp>
        <p:nvSpPr>
          <p:cNvPr id="32" name="CuadroTexto 31">
            <a:extLst>
              <a:ext uri="{FF2B5EF4-FFF2-40B4-BE49-F238E27FC236}">
                <a16:creationId xmlns:a16="http://schemas.microsoft.com/office/drawing/2014/main" id="{5CEAB17E-A2F0-E2CC-21AD-E5013EB23D00}"/>
              </a:ext>
            </a:extLst>
          </p:cNvPr>
          <p:cNvSpPr txBox="1"/>
          <p:nvPr/>
        </p:nvSpPr>
        <p:spPr>
          <a:xfrm>
            <a:off x="9086867" y="5684605"/>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pic>
        <p:nvPicPr>
          <p:cNvPr id="34" name="Imagen 33">
            <a:extLst>
              <a:ext uri="{FF2B5EF4-FFF2-40B4-BE49-F238E27FC236}">
                <a16:creationId xmlns:a16="http://schemas.microsoft.com/office/drawing/2014/main" id="{9389FF42-7638-E39B-4D15-519FF4C0E2BB}"/>
              </a:ext>
            </a:extLst>
          </p:cNvPr>
          <p:cNvPicPr>
            <a:picLocks noChangeAspect="1"/>
          </p:cNvPicPr>
          <p:nvPr/>
        </p:nvPicPr>
        <p:blipFill>
          <a:blip r:embed="rId3"/>
          <a:stretch>
            <a:fillRect/>
          </a:stretch>
        </p:blipFill>
        <p:spPr>
          <a:xfrm>
            <a:off x="174049" y="998943"/>
            <a:ext cx="3484330" cy="5600701"/>
          </a:xfrm>
          <a:prstGeom prst="rect">
            <a:avLst/>
          </a:prstGeom>
        </p:spPr>
      </p:pic>
      <p:sp>
        <p:nvSpPr>
          <p:cNvPr id="37" name="CuadroTexto 36">
            <a:extLst>
              <a:ext uri="{FF2B5EF4-FFF2-40B4-BE49-F238E27FC236}">
                <a16:creationId xmlns:a16="http://schemas.microsoft.com/office/drawing/2014/main" id="{E84D6101-2327-6A2C-087C-65524E42F6EB}"/>
              </a:ext>
            </a:extLst>
          </p:cNvPr>
          <p:cNvSpPr txBox="1"/>
          <p:nvPr/>
        </p:nvSpPr>
        <p:spPr>
          <a:xfrm>
            <a:off x="3834832" y="5767295"/>
            <a:ext cx="7887172" cy="738664"/>
          </a:xfrm>
          <a:prstGeom prst="rect">
            <a:avLst/>
          </a:prstGeom>
          <a:noFill/>
        </p:spPr>
        <p:txBody>
          <a:bodyPr wrap="square" rtlCol="0">
            <a:spAutoFit/>
          </a:bodyPr>
          <a:lstStyle/>
          <a:p>
            <a:r>
              <a:rPr lang="es-CO" sz="1400" dirty="0">
                <a:latin typeface="Nunito" pitchFamily="2" charset="77"/>
              </a:rPr>
              <a:t>Acciones a realizar Supertransporte: </a:t>
            </a:r>
          </a:p>
          <a:p>
            <a:pPr marL="285750" indent="-285750">
              <a:buFont typeface="Arial" panose="020B0604020202020204" pitchFamily="34" charset="0"/>
              <a:buChar char="•"/>
            </a:pPr>
            <a:r>
              <a:rPr lang="es-CO" sz="1400" dirty="0">
                <a:latin typeface="Nunito" pitchFamily="2" charset="77"/>
              </a:rPr>
              <a:t>Identificación de las empresas de transporte y comunicación de infracciones.</a:t>
            </a:r>
          </a:p>
          <a:p>
            <a:pPr marL="285750" indent="-285750">
              <a:buFont typeface="Arial" panose="020B0604020202020204" pitchFamily="34" charset="0"/>
              <a:buChar char="•"/>
            </a:pPr>
            <a:r>
              <a:rPr lang="es-CO" sz="1400" dirty="0">
                <a:latin typeface="Nunito" pitchFamily="2" charset="77"/>
              </a:rPr>
              <a:t>Seguimiento para el año 2024</a:t>
            </a:r>
          </a:p>
        </p:txBody>
      </p:sp>
      <p:pic>
        <p:nvPicPr>
          <p:cNvPr id="2" name="Imagen 1">
            <a:extLst>
              <a:ext uri="{FF2B5EF4-FFF2-40B4-BE49-F238E27FC236}">
                <a16:creationId xmlns:a16="http://schemas.microsoft.com/office/drawing/2014/main" id="{12637E37-F937-3CF6-1374-84762142A94E}"/>
              </a:ext>
            </a:extLst>
          </p:cNvPr>
          <p:cNvPicPr>
            <a:picLocks noChangeAspect="1"/>
          </p:cNvPicPr>
          <p:nvPr/>
        </p:nvPicPr>
        <p:blipFill>
          <a:blip r:embed="rId4"/>
          <a:stretch>
            <a:fillRect/>
          </a:stretch>
        </p:blipFill>
        <p:spPr>
          <a:xfrm>
            <a:off x="4027252" y="1018398"/>
            <a:ext cx="7827952" cy="4644089"/>
          </a:xfrm>
          <a:prstGeom prst="rect">
            <a:avLst/>
          </a:prstGeom>
        </p:spPr>
      </p:pic>
      <p:pic>
        <p:nvPicPr>
          <p:cNvPr id="3" name="Imagen 2">
            <a:extLst>
              <a:ext uri="{FF2B5EF4-FFF2-40B4-BE49-F238E27FC236}">
                <a16:creationId xmlns:a16="http://schemas.microsoft.com/office/drawing/2014/main" id="{DAD633D3-096A-A2EF-57AA-610640A1D2D4}"/>
              </a:ext>
            </a:extLst>
          </p:cNvPr>
          <p:cNvPicPr>
            <a:picLocks noChangeAspect="1"/>
          </p:cNvPicPr>
          <p:nvPr/>
        </p:nvPicPr>
        <p:blipFill>
          <a:blip r:embed="rId5"/>
          <a:stretch>
            <a:fillRect/>
          </a:stretch>
        </p:blipFill>
        <p:spPr>
          <a:xfrm>
            <a:off x="411046" y="227381"/>
            <a:ext cx="1795393" cy="624045"/>
          </a:xfrm>
          <a:prstGeom prst="rect">
            <a:avLst/>
          </a:prstGeom>
        </p:spPr>
      </p:pic>
      <p:pic>
        <p:nvPicPr>
          <p:cNvPr id="4" name="Imagen 3">
            <a:extLst>
              <a:ext uri="{FF2B5EF4-FFF2-40B4-BE49-F238E27FC236}">
                <a16:creationId xmlns:a16="http://schemas.microsoft.com/office/drawing/2014/main" id="{FA840F05-AE1D-DB4A-A6F9-E95E7120966A}"/>
              </a:ext>
            </a:extLst>
          </p:cNvPr>
          <p:cNvPicPr>
            <a:picLocks noChangeAspect="1"/>
          </p:cNvPicPr>
          <p:nvPr/>
        </p:nvPicPr>
        <p:blipFill>
          <a:blip r:embed="rId6"/>
          <a:stretch>
            <a:fillRect/>
          </a:stretch>
        </p:blipFill>
        <p:spPr>
          <a:xfrm>
            <a:off x="10679013" y="119180"/>
            <a:ext cx="1255365" cy="888159"/>
          </a:xfrm>
          <a:prstGeom prst="rect">
            <a:avLst/>
          </a:prstGeom>
        </p:spPr>
      </p:pic>
      <p:pic>
        <p:nvPicPr>
          <p:cNvPr id="5" name="Imagen 4">
            <a:extLst>
              <a:ext uri="{FF2B5EF4-FFF2-40B4-BE49-F238E27FC236}">
                <a16:creationId xmlns:a16="http://schemas.microsoft.com/office/drawing/2014/main" id="{E049688A-EB2E-BA35-050B-2C1D198FCDD2}"/>
              </a:ext>
            </a:extLst>
          </p:cNvPr>
          <p:cNvPicPr>
            <a:picLocks noChangeAspect="1"/>
          </p:cNvPicPr>
          <p:nvPr/>
        </p:nvPicPr>
        <p:blipFill>
          <a:blip r:embed="rId7"/>
          <a:stretch>
            <a:fillRect/>
          </a:stretch>
        </p:blipFill>
        <p:spPr>
          <a:xfrm>
            <a:off x="9198325" y="-21897"/>
            <a:ext cx="1559861" cy="1110621"/>
          </a:xfrm>
          <a:prstGeom prst="rect">
            <a:avLst/>
          </a:prstGeom>
        </p:spPr>
      </p:pic>
    </p:spTree>
    <p:extLst>
      <p:ext uri="{BB962C8B-B14F-4D97-AF65-F5344CB8AC3E}">
        <p14:creationId xmlns:p14="http://schemas.microsoft.com/office/powerpoint/2010/main" val="734010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EEEAA87-AC05-491F-1280-97ABC2596684}"/>
              </a:ext>
            </a:extLst>
          </p:cNvPr>
          <p:cNvPicPr>
            <a:picLocks noChangeAspect="1"/>
          </p:cNvPicPr>
          <p:nvPr/>
        </p:nvPicPr>
        <p:blipFill>
          <a:blip r:embed="rId2"/>
          <a:stretch>
            <a:fillRect/>
          </a:stretch>
        </p:blipFill>
        <p:spPr>
          <a:xfrm>
            <a:off x="0" y="-1127495"/>
            <a:ext cx="12192000" cy="8010203"/>
          </a:xfrm>
          <a:prstGeom prst="rect">
            <a:avLst/>
          </a:prstGeom>
        </p:spPr>
      </p:pic>
      <p:sp>
        <p:nvSpPr>
          <p:cNvPr id="18" name="CuadroTexto 17">
            <a:extLst>
              <a:ext uri="{FF2B5EF4-FFF2-40B4-BE49-F238E27FC236}">
                <a16:creationId xmlns:a16="http://schemas.microsoft.com/office/drawing/2014/main" id="{64ADBD0B-A579-6715-83E5-1E88E1B9C50A}"/>
              </a:ext>
            </a:extLst>
          </p:cNvPr>
          <p:cNvSpPr txBox="1"/>
          <p:nvPr/>
        </p:nvSpPr>
        <p:spPr>
          <a:xfrm>
            <a:off x="5039614" y="6599645"/>
            <a:ext cx="2347759" cy="307777"/>
          </a:xfrm>
          <a:prstGeom prst="rect">
            <a:avLst/>
          </a:prstGeom>
          <a:noFill/>
        </p:spPr>
        <p:txBody>
          <a:bodyPr wrap="none" rtlCol="0">
            <a:spAutoFit/>
          </a:bodyPr>
          <a:lstStyle/>
          <a:p>
            <a:r>
              <a:rPr lang="es-CO" sz="1400" b="1" dirty="0" err="1">
                <a:solidFill>
                  <a:schemeClr val="bg1"/>
                </a:solidFill>
              </a:rPr>
              <a:t>www.supertransporte.gov.co</a:t>
            </a:r>
            <a:endParaRPr lang="es-CO" sz="1400" b="1" dirty="0">
              <a:solidFill>
                <a:schemeClr val="bg1"/>
              </a:solidFill>
            </a:endParaRPr>
          </a:p>
        </p:txBody>
      </p:sp>
      <p:pic>
        <p:nvPicPr>
          <p:cNvPr id="3" name="Imagen 2">
            <a:extLst>
              <a:ext uri="{FF2B5EF4-FFF2-40B4-BE49-F238E27FC236}">
                <a16:creationId xmlns:a16="http://schemas.microsoft.com/office/drawing/2014/main" id="{6A2282DF-E9F6-80EC-6742-A623B41514B4}"/>
              </a:ext>
            </a:extLst>
          </p:cNvPr>
          <p:cNvPicPr>
            <a:picLocks noChangeAspect="1"/>
          </p:cNvPicPr>
          <p:nvPr/>
        </p:nvPicPr>
        <p:blipFill>
          <a:blip r:embed="rId3"/>
          <a:stretch>
            <a:fillRect/>
          </a:stretch>
        </p:blipFill>
        <p:spPr>
          <a:xfrm>
            <a:off x="174049" y="998943"/>
            <a:ext cx="3484330" cy="5600701"/>
          </a:xfrm>
          <a:prstGeom prst="rect">
            <a:avLst/>
          </a:prstGeom>
        </p:spPr>
      </p:pic>
      <p:sp>
        <p:nvSpPr>
          <p:cNvPr id="8" name="CuadroTexto 7">
            <a:extLst>
              <a:ext uri="{FF2B5EF4-FFF2-40B4-BE49-F238E27FC236}">
                <a16:creationId xmlns:a16="http://schemas.microsoft.com/office/drawing/2014/main" id="{E7A858C3-2C40-164F-D8A7-F31A9B2B3644}"/>
              </a:ext>
            </a:extLst>
          </p:cNvPr>
          <p:cNvSpPr txBox="1"/>
          <p:nvPr/>
        </p:nvSpPr>
        <p:spPr>
          <a:xfrm>
            <a:off x="2682488" y="129311"/>
            <a:ext cx="6466835" cy="707886"/>
          </a:xfrm>
          <a:prstGeom prst="rect">
            <a:avLst/>
          </a:prstGeom>
          <a:noFill/>
        </p:spPr>
        <p:txBody>
          <a:bodyPr wrap="none" rtlCol="0">
            <a:spAutoFit/>
          </a:bodyPr>
          <a:lstStyle/>
          <a:p>
            <a:pPr algn="ctr"/>
            <a:r>
              <a:rPr lang="es-CO" sz="2000" b="1" dirty="0">
                <a:latin typeface="Nunito" pitchFamily="2" charset="77"/>
              </a:rPr>
              <a:t>Top 10 Vehículos Particulares – Exceso de Velocidad</a:t>
            </a:r>
          </a:p>
          <a:p>
            <a:pPr algn="ctr"/>
            <a:r>
              <a:rPr lang="es-CO" sz="2000" b="1" dirty="0">
                <a:latin typeface="Nunito" pitchFamily="2" charset="77"/>
              </a:rPr>
              <a:t>2023 </a:t>
            </a:r>
          </a:p>
        </p:txBody>
      </p:sp>
      <p:sp>
        <p:nvSpPr>
          <p:cNvPr id="11" name="CuadroTexto 10">
            <a:extLst>
              <a:ext uri="{FF2B5EF4-FFF2-40B4-BE49-F238E27FC236}">
                <a16:creationId xmlns:a16="http://schemas.microsoft.com/office/drawing/2014/main" id="{677FB587-C976-B5EC-D01B-BB5EDAD445E1}"/>
              </a:ext>
            </a:extLst>
          </p:cNvPr>
          <p:cNvSpPr txBox="1"/>
          <p:nvPr/>
        </p:nvSpPr>
        <p:spPr>
          <a:xfrm>
            <a:off x="9086867" y="5684605"/>
            <a:ext cx="3102729" cy="253916"/>
          </a:xfrm>
          <a:prstGeom prst="rect">
            <a:avLst/>
          </a:prstGeom>
          <a:noFill/>
        </p:spPr>
        <p:txBody>
          <a:bodyPr wrap="square" rtlCol="0">
            <a:spAutoFit/>
          </a:bodyPr>
          <a:lstStyle/>
          <a:p>
            <a:r>
              <a:rPr lang="es-CO" sz="1050" i="1" dirty="0">
                <a:latin typeface="Nunito" pitchFamily="2" charset="77"/>
              </a:rPr>
              <a:t>Fuente: Radares Concesionaria Vial Andina</a:t>
            </a:r>
          </a:p>
        </p:txBody>
      </p:sp>
      <p:sp>
        <p:nvSpPr>
          <p:cNvPr id="12" name="CuadroTexto 11">
            <a:extLst>
              <a:ext uri="{FF2B5EF4-FFF2-40B4-BE49-F238E27FC236}">
                <a16:creationId xmlns:a16="http://schemas.microsoft.com/office/drawing/2014/main" id="{E3D775BF-FFB2-4D2D-FD3E-3660E30E2611}"/>
              </a:ext>
            </a:extLst>
          </p:cNvPr>
          <p:cNvSpPr txBox="1"/>
          <p:nvPr/>
        </p:nvSpPr>
        <p:spPr>
          <a:xfrm>
            <a:off x="3832428" y="5914324"/>
            <a:ext cx="7887172" cy="738664"/>
          </a:xfrm>
          <a:prstGeom prst="rect">
            <a:avLst/>
          </a:prstGeom>
          <a:noFill/>
        </p:spPr>
        <p:txBody>
          <a:bodyPr wrap="square" rtlCol="0">
            <a:spAutoFit/>
          </a:bodyPr>
          <a:lstStyle/>
          <a:p>
            <a:r>
              <a:rPr lang="es-CO" sz="1400" dirty="0">
                <a:latin typeface="Nunito" pitchFamily="2" charset="77"/>
              </a:rPr>
              <a:t>Acciones a realizar Supertransporte: </a:t>
            </a:r>
          </a:p>
          <a:p>
            <a:pPr marL="285750" indent="-285750">
              <a:buFont typeface="Arial" panose="020B0604020202020204" pitchFamily="34" charset="0"/>
              <a:buChar char="•"/>
            </a:pPr>
            <a:r>
              <a:rPr lang="es-CO" sz="1400" dirty="0">
                <a:latin typeface="Nunito" pitchFamily="2" charset="77"/>
              </a:rPr>
              <a:t>Identificación de los propietarios vía  RUNT y comunicación de infracciones.</a:t>
            </a:r>
          </a:p>
          <a:p>
            <a:pPr marL="285750" indent="-285750">
              <a:buFont typeface="Arial" panose="020B0604020202020204" pitchFamily="34" charset="0"/>
              <a:buChar char="•"/>
            </a:pPr>
            <a:r>
              <a:rPr lang="es-CO" sz="1400" dirty="0">
                <a:latin typeface="Nunito" pitchFamily="2" charset="77"/>
              </a:rPr>
              <a:t>Seguimiento para el año 2024</a:t>
            </a:r>
          </a:p>
        </p:txBody>
      </p:sp>
      <p:pic>
        <p:nvPicPr>
          <p:cNvPr id="2" name="Imagen 1">
            <a:extLst>
              <a:ext uri="{FF2B5EF4-FFF2-40B4-BE49-F238E27FC236}">
                <a16:creationId xmlns:a16="http://schemas.microsoft.com/office/drawing/2014/main" id="{C2F09CAF-D7AB-46A4-EFE5-C66CDEA5DA86}"/>
              </a:ext>
            </a:extLst>
          </p:cNvPr>
          <p:cNvPicPr>
            <a:picLocks noChangeAspect="1"/>
          </p:cNvPicPr>
          <p:nvPr/>
        </p:nvPicPr>
        <p:blipFill>
          <a:blip r:embed="rId4"/>
          <a:stretch>
            <a:fillRect/>
          </a:stretch>
        </p:blipFill>
        <p:spPr>
          <a:xfrm>
            <a:off x="4760577" y="924702"/>
            <a:ext cx="6959023" cy="4759902"/>
          </a:xfrm>
          <a:prstGeom prst="rect">
            <a:avLst/>
          </a:prstGeom>
        </p:spPr>
      </p:pic>
      <p:pic>
        <p:nvPicPr>
          <p:cNvPr id="4" name="Imagen 3">
            <a:extLst>
              <a:ext uri="{FF2B5EF4-FFF2-40B4-BE49-F238E27FC236}">
                <a16:creationId xmlns:a16="http://schemas.microsoft.com/office/drawing/2014/main" id="{436A0FCA-43B4-A28A-C7BF-24813C874F6D}"/>
              </a:ext>
            </a:extLst>
          </p:cNvPr>
          <p:cNvPicPr>
            <a:picLocks noChangeAspect="1"/>
          </p:cNvPicPr>
          <p:nvPr/>
        </p:nvPicPr>
        <p:blipFill>
          <a:blip r:embed="rId5"/>
          <a:stretch>
            <a:fillRect/>
          </a:stretch>
        </p:blipFill>
        <p:spPr>
          <a:xfrm>
            <a:off x="411046" y="227381"/>
            <a:ext cx="1795393" cy="624045"/>
          </a:xfrm>
          <a:prstGeom prst="rect">
            <a:avLst/>
          </a:prstGeom>
        </p:spPr>
      </p:pic>
      <p:pic>
        <p:nvPicPr>
          <p:cNvPr id="5" name="Imagen 4">
            <a:extLst>
              <a:ext uri="{FF2B5EF4-FFF2-40B4-BE49-F238E27FC236}">
                <a16:creationId xmlns:a16="http://schemas.microsoft.com/office/drawing/2014/main" id="{F09240DC-A154-3FD5-7D7E-B0DE0B1CCB81}"/>
              </a:ext>
            </a:extLst>
          </p:cNvPr>
          <p:cNvPicPr>
            <a:picLocks noChangeAspect="1"/>
          </p:cNvPicPr>
          <p:nvPr/>
        </p:nvPicPr>
        <p:blipFill>
          <a:blip r:embed="rId6"/>
          <a:stretch>
            <a:fillRect/>
          </a:stretch>
        </p:blipFill>
        <p:spPr>
          <a:xfrm>
            <a:off x="10655453" y="31320"/>
            <a:ext cx="1255365" cy="888159"/>
          </a:xfrm>
          <a:prstGeom prst="rect">
            <a:avLst/>
          </a:prstGeom>
        </p:spPr>
      </p:pic>
      <p:pic>
        <p:nvPicPr>
          <p:cNvPr id="6" name="Imagen 5">
            <a:extLst>
              <a:ext uri="{FF2B5EF4-FFF2-40B4-BE49-F238E27FC236}">
                <a16:creationId xmlns:a16="http://schemas.microsoft.com/office/drawing/2014/main" id="{D298E3BF-C25F-5716-9CE0-0320EBDF3F49}"/>
              </a:ext>
            </a:extLst>
          </p:cNvPr>
          <p:cNvPicPr>
            <a:picLocks noChangeAspect="1"/>
          </p:cNvPicPr>
          <p:nvPr/>
        </p:nvPicPr>
        <p:blipFill>
          <a:blip r:embed="rId7"/>
          <a:stretch>
            <a:fillRect/>
          </a:stretch>
        </p:blipFill>
        <p:spPr>
          <a:xfrm>
            <a:off x="9149323" y="-103282"/>
            <a:ext cx="1559861" cy="1110621"/>
          </a:xfrm>
          <a:prstGeom prst="rect">
            <a:avLst/>
          </a:prstGeom>
        </p:spPr>
      </p:pic>
    </p:spTree>
    <p:extLst>
      <p:ext uri="{BB962C8B-B14F-4D97-AF65-F5344CB8AC3E}">
        <p14:creationId xmlns:p14="http://schemas.microsoft.com/office/powerpoint/2010/main" val="3369557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E32790-832B-5449-7CC0-36D104913677}"/>
              </a:ext>
            </a:extLst>
          </p:cNvPr>
          <p:cNvPicPr>
            <a:picLocks noChangeAspect="1"/>
          </p:cNvPicPr>
          <p:nvPr/>
        </p:nvPicPr>
        <p:blipFill>
          <a:blip r:embed="rId2"/>
          <a:stretch>
            <a:fillRect/>
          </a:stretch>
        </p:blipFill>
        <p:spPr>
          <a:xfrm>
            <a:off x="-1" y="0"/>
            <a:ext cx="12192001" cy="6858000"/>
          </a:xfrm>
          <a:prstGeom prst="rect">
            <a:avLst/>
          </a:prstGeom>
        </p:spPr>
      </p:pic>
      <p:sp>
        <p:nvSpPr>
          <p:cNvPr id="4" name="Rectángulo 3">
            <a:extLst>
              <a:ext uri="{FF2B5EF4-FFF2-40B4-BE49-F238E27FC236}">
                <a16:creationId xmlns:a16="http://schemas.microsoft.com/office/drawing/2014/main" id="{432EDF05-2DB3-2A45-2F05-37BFB53EA5E7}"/>
              </a:ext>
            </a:extLst>
          </p:cNvPr>
          <p:cNvSpPr/>
          <p:nvPr/>
        </p:nvSpPr>
        <p:spPr>
          <a:xfrm>
            <a:off x="0" y="0"/>
            <a:ext cx="12192000" cy="6858000"/>
          </a:xfrm>
          <a:prstGeom prst="rect">
            <a:avLst/>
          </a:prstGeom>
          <a:solidFill>
            <a:schemeClr val="dk1">
              <a:alpha val="64042"/>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8" name="Imagen 17">
            <a:extLst>
              <a:ext uri="{FF2B5EF4-FFF2-40B4-BE49-F238E27FC236}">
                <a16:creationId xmlns:a16="http://schemas.microsoft.com/office/drawing/2014/main" id="{7E2E2D49-81C3-0992-2344-3C8898A1ED54}"/>
              </a:ext>
            </a:extLst>
          </p:cNvPr>
          <p:cNvPicPr>
            <a:picLocks noChangeAspect="1"/>
          </p:cNvPicPr>
          <p:nvPr/>
        </p:nvPicPr>
        <p:blipFill>
          <a:blip r:embed="rId3"/>
          <a:stretch>
            <a:fillRect/>
          </a:stretch>
        </p:blipFill>
        <p:spPr>
          <a:xfrm>
            <a:off x="2921000" y="903224"/>
            <a:ext cx="6350000" cy="4521200"/>
          </a:xfrm>
          <a:prstGeom prst="rect">
            <a:avLst/>
          </a:prstGeom>
        </p:spPr>
      </p:pic>
    </p:spTree>
    <p:extLst>
      <p:ext uri="{BB962C8B-B14F-4D97-AF65-F5344CB8AC3E}">
        <p14:creationId xmlns:p14="http://schemas.microsoft.com/office/powerpoint/2010/main" val="3444912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863B34C-2086-7993-4BC8-8A54A7E6FC11}"/>
              </a:ext>
            </a:extLst>
          </p:cNvPr>
          <p:cNvSpPr txBox="1"/>
          <p:nvPr/>
        </p:nvSpPr>
        <p:spPr>
          <a:xfrm>
            <a:off x="111966" y="2892185"/>
            <a:ext cx="8388221" cy="1446550"/>
          </a:xfrm>
          <a:prstGeom prst="rect">
            <a:avLst/>
          </a:prstGeom>
          <a:noFill/>
        </p:spPr>
        <p:txBody>
          <a:bodyPr wrap="square" rtlCol="0">
            <a:spAutoFit/>
          </a:bodyPr>
          <a:lstStyle/>
          <a:p>
            <a:pPr algn="r"/>
            <a:r>
              <a:rPr lang="es-CO" sz="4400" b="1">
                <a:solidFill>
                  <a:schemeClr val="bg1"/>
                </a:solidFill>
                <a:latin typeface="Nunito" pitchFamily="2" charset="0"/>
              </a:rPr>
              <a:t>Modelo Estándar de </a:t>
            </a:r>
          </a:p>
          <a:p>
            <a:pPr algn="r"/>
            <a:r>
              <a:rPr lang="es-CO" sz="4400" b="1">
                <a:solidFill>
                  <a:schemeClr val="bg1"/>
                </a:solidFill>
                <a:latin typeface="Nunito" pitchFamily="2" charset="0"/>
              </a:rPr>
              <a:t>Supervisión Subjetivo - MESS</a:t>
            </a:r>
          </a:p>
        </p:txBody>
      </p:sp>
      <p:sp>
        <p:nvSpPr>
          <p:cNvPr id="3" name="CuadroTexto 2">
            <a:extLst>
              <a:ext uri="{FF2B5EF4-FFF2-40B4-BE49-F238E27FC236}">
                <a16:creationId xmlns:a16="http://schemas.microsoft.com/office/drawing/2014/main" id="{2EDE2EB4-D4F6-2764-8EA2-FEDBCB067E0A}"/>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45627120-D78C-5ACF-2491-097369C7F9A9}"/>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91FA2A8C-B4D2-DF62-14E6-9BC7BD2C802B}"/>
              </a:ext>
            </a:extLst>
          </p:cNvPr>
          <p:cNvSpPr txBox="1"/>
          <p:nvPr/>
        </p:nvSpPr>
        <p:spPr>
          <a:xfrm>
            <a:off x="7324530" y="4490372"/>
            <a:ext cx="1352939" cy="584775"/>
          </a:xfrm>
          <a:prstGeom prst="rect">
            <a:avLst/>
          </a:prstGeom>
          <a:noFill/>
        </p:spPr>
        <p:txBody>
          <a:bodyPr wrap="square" rtlCol="0">
            <a:spAutoFit/>
          </a:bodyPr>
          <a:lstStyle/>
          <a:p>
            <a:r>
              <a:rPr lang="es-CO" sz="3200" b="1" spc="600">
                <a:solidFill>
                  <a:schemeClr val="bg1"/>
                </a:solidFill>
                <a:latin typeface="Nunito" pitchFamily="2" charset="0"/>
              </a:rPr>
              <a:t>ABC</a:t>
            </a:r>
          </a:p>
        </p:txBody>
      </p:sp>
      <p:sp>
        <p:nvSpPr>
          <p:cNvPr id="6" name="Elipse 5">
            <a:extLst>
              <a:ext uri="{FF2B5EF4-FFF2-40B4-BE49-F238E27FC236}">
                <a16:creationId xmlns:a16="http://schemas.microsoft.com/office/drawing/2014/main" id="{F0741AD1-2003-F214-6352-919F507BB09B}"/>
              </a:ext>
            </a:extLst>
          </p:cNvPr>
          <p:cNvSpPr/>
          <p:nvPr/>
        </p:nvSpPr>
        <p:spPr>
          <a:xfrm>
            <a:off x="800928" y="1315767"/>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7B2E6BDA-6B77-EC12-2579-412A0FD846BD}"/>
              </a:ext>
            </a:extLst>
          </p:cNvPr>
          <p:cNvPicPr>
            <a:picLocks noChangeAspect="1"/>
          </p:cNvPicPr>
          <p:nvPr/>
        </p:nvPicPr>
        <p:blipFill>
          <a:blip r:embed="rId3"/>
          <a:stretch>
            <a:fillRect/>
          </a:stretch>
        </p:blipFill>
        <p:spPr>
          <a:xfrm>
            <a:off x="707792" y="1445334"/>
            <a:ext cx="2347759" cy="1671604"/>
          </a:xfrm>
          <a:prstGeom prst="rect">
            <a:avLst/>
          </a:prstGeom>
        </p:spPr>
      </p:pic>
    </p:spTree>
    <p:extLst>
      <p:ext uri="{BB962C8B-B14F-4D97-AF65-F5344CB8AC3E}">
        <p14:creationId xmlns:p14="http://schemas.microsoft.com/office/powerpoint/2010/main" val="411869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39D033-F17A-1B04-2DE1-124175A511E6}"/>
              </a:ext>
            </a:extLst>
          </p:cNvPr>
          <p:cNvSpPr txBox="1"/>
          <p:nvPr/>
        </p:nvSpPr>
        <p:spPr>
          <a:xfrm>
            <a:off x="319316" y="1527394"/>
            <a:ext cx="3497942" cy="984885"/>
          </a:xfrm>
          <a:prstGeom prst="rect">
            <a:avLst/>
          </a:prstGeom>
          <a:noFill/>
          <a:ln>
            <a:solidFill>
              <a:schemeClr val="tx1"/>
            </a:solidFill>
            <a:prstDash val="dashDot"/>
          </a:ln>
        </p:spPr>
        <p:txBody>
          <a:bodyPr wrap="square">
            <a:spAutoFit/>
          </a:bodyPr>
          <a:lstStyle/>
          <a:p>
            <a:pPr marL="355600" indent="-355600" algn="ctr">
              <a:tabLst>
                <a:tab pos="355600" algn="l"/>
              </a:tabLst>
            </a:pPr>
            <a:r>
              <a:rPr lang="es-CO" sz="1600" b="1">
                <a:solidFill>
                  <a:schemeClr val="tx1"/>
                </a:solidFill>
                <a:latin typeface="Nunito" pitchFamily="2" charset="0"/>
              </a:rPr>
              <a:t>  </a:t>
            </a:r>
            <a:r>
              <a:rPr lang="es-CO" sz="1600" b="1">
                <a:latin typeface="Nunito" pitchFamily="2" charset="0"/>
              </a:rPr>
              <a:t>1.1.</a:t>
            </a:r>
            <a:r>
              <a:rPr lang="es-CO" sz="1600" b="1">
                <a:solidFill>
                  <a:schemeClr val="tx1"/>
                </a:solidFill>
                <a:latin typeface="Nunito" pitchFamily="2" charset="0"/>
              </a:rPr>
              <a:t> General</a:t>
            </a:r>
            <a:r>
              <a:rPr lang="es-CO" sz="1600" b="1">
                <a:latin typeface="Nunito" pitchFamily="2" charset="0"/>
              </a:rPr>
              <a:t>  </a:t>
            </a:r>
          </a:p>
          <a:p>
            <a:pPr marL="355600" indent="-355600" algn="ctr">
              <a:tabLst>
                <a:tab pos="355600" algn="l"/>
              </a:tabLst>
            </a:pPr>
            <a:endParaRPr lang="es-CO" sz="1400">
              <a:latin typeface="Nunito" pitchFamily="2" charset="0"/>
            </a:endParaRPr>
          </a:p>
          <a:p>
            <a:pPr marL="355600" indent="-355600">
              <a:buFont typeface="Arial" panose="020B0604020202020204" pitchFamily="34" charset="0"/>
              <a:buChar char="•"/>
              <a:tabLst>
                <a:tab pos="355600" algn="l"/>
              </a:tabLst>
            </a:pPr>
            <a:r>
              <a:rPr lang="es-CO" sz="1400">
                <a:solidFill>
                  <a:schemeClr val="tx1"/>
                </a:solidFill>
                <a:latin typeface="Nunito" pitchFamily="2" charset="0"/>
              </a:rPr>
              <a:t>Todos los vigilados</a:t>
            </a:r>
          </a:p>
          <a:p>
            <a:pPr marL="355600" indent="-355600">
              <a:buFont typeface="Arial" panose="020B0604020202020204" pitchFamily="34" charset="0"/>
              <a:buChar char="•"/>
              <a:tabLst>
                <a:tab pos="355600" algn="l"/>
              </a:tabLst>
            </a:pPr>
            <a:r>
              <a:rPr lang="es-CO" sz="1400">
                <a:latin typeface="Nunito" pitchFamily="2" charset="0"/>
              </a:rPr>
              <a:t>No requiere formalización adicional</a:t>
            </a:r>
            <a:endParaRPr lang="es-CO" sz="1400">
              <a:solidFill>
                <a:schemeClr val="tx1"/>
              </a:solidFill>
              <a:latin typeface="Nunito" pitchFamily="2" charset="0"/>
            </a:endParaRPr>
          </a:p>
        </p:txBody>
      </p:sp>
      <p:sp>
        <p:nvSpPr>
          <p:cNvPr id="6" name="CuadroTexto 5">
            <a:extLst>
              <a:ext uri="{FF2B5EF4-FFF2-40B4-BE49-F238E27FC236}">
                <a16:creationId xmlns:a16="http://schemas.microsoft.com/office/drawing/2014/main" id="{84FB0E92-C712-1A13-0980-AB3CA4E91D8A}"/>
              </a:ext>
            </a:extLst>
          </p:cNvPr>
          <p:cNvSpPr txBox="1"/>
          <p:nvPr/>
        </p:nvSpPr>
        <p:spPr>
          <a:xfrm>
            <a:off x="333828" y="2648131"/>
            <a:ext cx="3497943" cy="4093428"/>
          </a:xfrm>
          <a:prstGeom prst="rect">
            <a:avLst/>
          </a:prstGeom>
          <a:noFill/>
          <a:ln>
            <a:solidFill>
              <a:schemeClr val="tx1"/>
            </a:solidFill>
            <a:prstDash val="dashDot"/>
          </a:ln>
        </p:spPr>
        <p:txBody>
          <a:bodyPr wrap="square">
            <a:spAutoFit/>
          </a:bodyPr>
          <a:lstStyle/>
          <a:p>
            <a:pPr algn="ctr">
              <a:tabLst>
                <a:tab pos="355600" algn="l"/>
              </a:tabLst>
            </a:pPr>
            <a:r>
              <a:rPr lang="es-CO" sz="1600" b="1">
                <a:solidFill>
                  <a:schemeClr val="tx1"/>
                </a:solidFill>
                <a:latin typeface="Nunito" pitchFamily="2" charset="0"/>
              </a:rPr>
              <a:t> 1.2. Modelos de negocios especiales</a:t>
            </a:r>
            <a:endParaRPr lang="es-CO" sz="1600" b="1">
              <a:latin typeface="Nunito" pitchFamily="2" charset="0"/>
            </a:endParaRPr>
          </a:p>
          <a:p>
            <a:pPr algn="ctr">
              <a:tabLst>
                <a:tab pos="355600" algn="l"/>
              </a:tabLst>
            </a:pPr>
            <a:endParaRPr lang="es-CO" sz="1400" b="1">
              <a:latin typeface="Nunito" pitchFamily="2" charset="0"/>
            </a:endParaRPr>
          </a:p>
          <a:p>
            <a:pPr marL="171450" indent="-171450" algn="just">
              <a:buFont typeface="Arial" panose="020B0604020202020204" pitchFamily="34" charset="0"/>
              <a:buChar char="•"/>
              <a:tabLst>
                <a:tab pos="355600" algn="l"/>
              </a:tabLst>
            </a:pPr>
            <a:r>
              <a:rPr lang="es-CO" sz="1400">
                <a:latin typeface="Nunito" pitchFamily="2" charset="0"/>
              </a:rPr>
              <a:t>Presentan una o más de los siguientes presupuestos </a:t>
            </a:r>
          </a:p>
          <a:p>
            <a:pPr algn="just">
              <a:tabLst>
                <a:tab pos="355600" algn="l"/>
              </a:tabLst>
            </a:pPr>
            <a:r>
              <a:rPr lang="es-CO" sz="1200" b="1">
                <a:latin typeface="Nunito" pitchFamily="2" charset="0"/>
              </a:rPr>
              <a:t>	(i) </a:t>
            </a:r>
            <a:r>
              <a:rPr lang="es-CO" sz="1200">
                <a:solidFill>
                  <a:schemeClr val="tx1"/>
                </a:solidFill>
                <a:latin typeface="Nunito" pitchFamily="2" charset="0"/>
              </a:rPr>
              <a:t>Recaudo anticipado de servicios </a:t>
            </a:r>
            <a:r>
              <a:rPr lang="es-CO" sz="1200">
                <a:latin typeface="Nunito" pitchFamily="2" charset="0"/>
              </a:rPr>
              <a:t>	</a:t>
            </a:r>
            <a:r>
              <a:rPr lang="es-CO" sz="1200">
                <a:solidFill>
                  <a:schemeClr val="tx1"/>
                </a:solidFill>
                <a:latin typeface="Nunito" pitchFamily="2" charset="0"/>
              </a:rPr>
              <a:t>de transporte, infraestructura 	o servicios conexos a 	ser prestados 	en el futuro</a:t>
            </a:r>
            <a:endParaRPr lang="es-CO" sz="1200">
              <a:latin typeface="Nunito" pitchFamily="2" charset="0"/>
            </a:endParaRPr>
          </a:p>
          <a:p>
            <a:pPr algn="just">
              <a:tabLst>
                <a:tab pos="355600" algn="l"/>
              </a:tabLst>
            </a:pPr>
            <a:r>
              <a:rPr lang="es-CO" sz="1200" b="1">
                <a:solidFill>
                  <a:schemeClr val="tx1"/>
                </a:solidFill>
                <a:latin typeface="Nunito" pitchFamily="2" charset="0"/>
              </a:rPr>
              <a:t>	(</a:t>
            </a:r>
            <a:r>
              <a:rPr lang="es-CO" sz="1200" b="1" err="1">
                <a:solidFill>
                  <a:schemeClr val="tx1"/>
                </a:solidFill>
                <a:latin typeface="Nunito" pitchFamily="2" charset="0"/>
              </a:rPr>
              <a:t>ii</a:t>
            </a:r>
            <a:r>
              <a:rPr lang="es-CO" sz="1200" b="1">
                <a:solidFill>
                  <a:schemeClr val="tx1"/>
                </a:solidFill>
                <a:latin typeface="Nunito" pitchFamily="2" charset="0"/>
              </a:rPr>
              <a:t>) </a:t>
            </a:r>
            <a:r>
              <a:rPr lang="es-CO" sz="1200">
                <a:solidFill>
                  <a:schemeClr val="tx1"/>
                </a:solidFill>
                <a:latin typeface="Nunito" pitchFamily="2" charset="0"/>
              </a:rPr>
              <a:t>Único prestador del servicio en 	la región o con participación 	superior al 70%. </a:t>
            </a:r>
          </a:p>
          <a:p>
            <a:pPr algn="just">
              <a:tabLst>
                <a:tab pos="355600" algn="l"/>
              </a:tabLst>
            </a:pPr>
            <a:r>
              <a:rPr lang="es-CO" sz="1200" b="1">
                <a:latin typeface="Nunito" pitchFamily="2" charset="0"/>
              </a:rPr>
              <a:t>	(</a:t>
            </a:r>
            <a:r>
              <a:rPr lang="es-CO" sz="1200" b="1" err="1">
                <a:latin typeface="Nunito" pitchFamily="2" charset="0"/>
              </a:rPr>
              <a:t>iii</a:t>
            </a:r>
            <a:r>
              <a:rPr lang="es-CO" sz="1200" b="1">
                <a:latin typeface="Nunito" pitchFamily="2" charset="0"/>
              </a:rPr>
              <a:t>)</a:t>
            </a:r>
            <a:r>
              <a:rPr lang="es-CO" sz="1200">
                <a:solidFill>
                  <a:schemeClr val="tx1"/>
                </a:solidFill>
                <a:latin typeface="Nunito" pitchFamily="2" charset="0"/>
              </a:rPr>
              <a:t>Prestación de un servicio, o 	comercialización de un 	producto, que sea competencia 	directa de otro servicio o</a:t>
            </a:r>
            <a:r>
              <a:rPr lang="es-CO" sz="1200">
                <a:latin typeface="Nunito" pitchFamily="2" charset="0"/>
              </a:rPr>
              <a:t> </a:t>
            </a:r>
            <a:r>
              <a:rPr lang="es-CO" sz="1200">
                <a:solidFill>
                  <a:schemeClr val="tx1"/>
                </a:solidFill>
                <a:latin typeface="Nunito" pitchFamily="2" charset="0"/>
              </a:rPr>
              <a:t>producto 	en el cual pudiera ejercer control 	positivo o negativo</a:t>
            </a:r>
          </a:p>
          <a:p>
            <a:pPr marL="171450" indent="-171450" algn="just">
              <a:buFont typeface="Arial" panose="020B0604020202020204" pitchFamily="34" charset="0"/>
              <a:buChar char="•"/>
              <a:tabLst>
                <a:tab pos="355600" algn="l"/>
              </a:tabLst>
            </a:pPr>
            <a:r>
              <a:rPr lang="es-CO" sz="1400">
                <a:solidFill>
                  <a:schemeClr val="tx1"/>
                </a:solidFill>
                <a:latin typeface="Nunito" pitchFamily="2" charset="0"/>
              </a:rPr>
              <a:t>Se formalizará los vigilados que harán parte de este tipo de supervisión progresivamente (Anualizada)</a:t>
            </a:r>
          </a:p>
        </p:txBody>
      </p:sp>
      <p:sp>
        <p:nvSpPr>
          <p:cNvPr id="8" name="CuadroTexto 7">
            <a:extLst>
              <a:ext uri="{FF2B5EF4-FFF2-40B4-BE49-F238E27FC236}">
                <a16:creationId xmlns:a16="http://schemas.microsoft.com/office/drawing/2014/main" id="{CE8B8899-07CF-2FBF-AEA8-8FCD32EE0345}"/>
              </a:ext>
            </a:extLst>
          </p:cNvPr>
          <p:cNvSpPr txBox="1"/>
          <p:nvPr/>
        </p:nvSpPr>
        <p:spPr>
          <a:xfrm>
            <a:off x="333828" y="707470"/>
            <a:ext cx="3368750" cy="369332"/>
          </a:xfrm>
          <a:prstGeom prst="rect">
            <a:avLst/>
          </a:prstGeom>
          <a:solidFill>
            <a:schemeClr val="accent2"/>
          </a:solidFill>
          <a:ln>
            <a:solidFill>
              <a:schemeClr val="tx1"/>
            </a:solidFill>
            <a:prstDash val="solid"/>
          </a:ln>
        </p:spPr>
        <p:txBody>
          <a:bodyPr wrap="square">
            <a:spAutoFit/>
          </a:bodyPr>
          <a:lstStyle/>
          <a:p>
            <a:pPr algn="ctr">
              <a:tabLst>
                <a:tab pos="182563" algn="l"/>
              </a:tabLst>
            </a:pPr>
            <a:r>
              <a:rPr lang="es-CO" b="1">
                <a:ln w="0"/>
                <a:solidFill>
                  <a:schemeClr val="bg1"/>
                </a:solidFill>
                <a:latin typeface="Nunito" pitchFamily="2" charset="0"/>
              </a:rPr>
              <a:t>1. Supervisión Anualizada</a:t>
            </a:r>
          </a:p>
        </p:txBody>
      </p:sp>
      <p:sp>
        <p:nvSpPr>
          <p:cNvPr id="14" name="CuadroTexto 13">
            <a:extLst>
              <a:ext uri="{FF2B5EF4-FFF2-40B4-BE49-F238E27FC236}">
                <a16:creationId xmlns:a16="http://schemas.microsoft.com/office/drawing/2014/main" id="{95673D90-4B7B-EEE0-8A7E-19C37BEB35F3}"/>
              </a:ext>
            </a:extLst>
          </p:cNvPr>
          <p:cNvSpPr txBox="1"/>
          <p:nvPr/>
        </p:nvSpPr>
        <p:spPr>
          <a:xfrm>
            <a:off x="5216526" y="1701827"/>
            <a:ext cx="1758945" cy="861774"/>
          </a:xfrm>
          <a:prstGeom prst="rect">
            <a:avLst/>
          </a:prstGeom>
          <a:solidFill>
            <a:schemeClr val="accent6">
              <a:lumMod val="40000"/>
              <a:lumOff val="60000"/>
            </a:schemeClr>
          </a:solidFill>
          <a:ln>
            <a:prstDash val="sysDot"/>
          </a:ln>
        </p:spPr>
        <p:style>
          <a:lnRef idx="2">
            <a:schemeClr val="dk1"/>
          </a:lnRef>
          <a:fillRef idx="1">
            <a:schemeClr val="lt1"/>
          </a:fillRef>
          <a:effectRef idx="0">
            <a:schemeClr val="dk1"/>
          </a:effectRef>
          <a:fontRef idx="minor">
            <a:schemeClr val="dk1"/>
          </a:fontRef>
        </p:style>
        <p:txBody>
          <a:bodyPr wrap="square">
            <a:spAutoFit/>
          </a:bodyPr>
          <a:lstStyle/>
          <a:p>
            <a:pPr algn="r"/>
            <a:r>
              <a:rPr lang="es-CO" sz="1400" b="1">
                <a:solidFill>
                  <a:schemeClr val="tx1"/>
                </a:solidFill>
                <a:latin typeface="Nunito" pitchFamily="2" charset="0"/>
              </a:rPr>
              <a:t>2.1.     </a:t>
            </a:r>
            <a:r>
              <a:rPr lang="es-CO" sz="1600">
                <a:solidFill>
                  <a:schemeClr val="tx1"/>
                </a:solidFill>
                <a:latin typeface="Nunito" pitchFamily="2" charset="0"/>
              </a:rPr>
              <a:t>Bajo-Bajo,</a:t>
            </a:r>
          </a:p>
          <a:p>
            <a:pPr algn="r"/>
            <a:r>
              <a:rPr lang="es-CO" sz="1600">
                <a:solidFill>
                  <a:schemeClr val="tx1"/>
                </a:solidFill>
                <a:latin typeface="Nunito" pitchFamily="2" charset="0"/>
              </a:rPr>
              <a:t>  Medio-Bajo,</a:t>
            </a:r>
          </a:p>
          <a:p>
            <a:pPr algn="r"/>
            <a:r>
              <a:rPr lang="es-CO" sz="1600">
                <a:solidFill>
                  <a:schemeClr val="tx1"/>
                </a:solidFill>
                <a:latin typeface="Nunito" pitchFamily="2" charset="0"/>
              </a:rPr>
              <a:t> Alto-Bajo </a:t>
            </a:r>
            <a:endParaRPr lang="es-CO" sz="1600">
              <a:latin typeface="Nunito" pitchFamily="2" charset="0"/>
            </a:endParaRPr>
          </a:p>
        </p:txBody>
      </p:sp>
      <p:sp>
        <p:nvSpPr>
          <p:cNvPr id="16" name="CuadroTexto 15">
            <a:extLst>
              <a:ext uri="{FF2B5EF4-FFF2-40B4-BE49-F238E27FC236}">
                <a16:creationId xmlns:a16="http://schemas.microsoft.com/office/drawing/2014/main" id="{2645CC9B-D10C-091F-DCC3-366E22D019AE}"/>
              </a:ext>
            </a:extLst>
          </p:cNvPr>
          <p:cNvSpPr txBox="1"/>
          <p:nvPr/>
        </p:nvSpPr>
        <p:spPr>
          <a:xfrm>
            <a:off x="5216528" y="5012356"/>
            <a:ext cx="1758943" cy="830997"/>
          </a:xfrm>
          <a:prstGeom prst="rect">
            <a:avLst/>
          </a:prstGeom>
          <a:solidFill>
            <a:srgbClr val="F37857"/>
          </a:solidFill>
          <a:ln>
            <a:prstDash val="sysDot"/>
          </a:ln>
        </p:spPr>
        <p:style>
          <a:lnRef idx="2">
            <a:schemeClr val="dk1"/>
          </a:lnRef>
          <a:fillRef idx="1">
            <a:schemeClr val="lt1"/>
          </a:fillRef>
          <a:effectRef idx="0">
            <a:schemeClr val="dk1"/>
          </a:effectRef>
          <a:fontRef idx="minor">
            <a:schemeClr val="dk1"/>
          </a:fontRef>
        </p:style>
        <p:txBody>
          <a:bodyPr wrap="square">
            <a:spAutoFit/>
          </a:bodyPr>
          <a:lstStyle/>
          <a:p>
            <a:pPr algn="r"/>
            <a:r>
              <a:rPr lang="es-CO" sz="1400" b="1">
                <a:solidFill>
                  <a:schemeClr val="tx1"/>
                </a:solidFill>
                <a:latin typeface="Nunito" pitchFamily="2" charset="0"/>
              </a:rPr>
              <a:t>2.3.      </a:t>
            </a:r>
            <a:r>
              <a:rPr lang="es-CO" sz="1600">
                <a:effectLst/>
                <a:latin typeface="Nunito" pitchFamily="2" charset="0"/>
                <a:ea typeface="Times New Roman" panose="02020603050405020304" pitchFamily="18" charset="0"/>
                <a:cs typeface="Segoe UI" panose="020B0502040204020203" pitchFamily="34" charset="0"/>
              </a:rPr>
              <a:t>Alto-Alto, Medio- Alto, Bajo-Alto</a:t>
            </a:r>
            <a:endParaRPr lang="es-CO">
              <a:latin typeface="Nunito" pitchFamily="2" charset="0"/>
            </a:endParaRPr>
          </a:p>
        </p:txBody>
      </p:sp>
      <p:sp>
        <p:nvSpPr>
          <p:cNvPr id="18" name="CuadroTexto 17">
            <a:extLst>
              <a:ext uri="{FF2B5EF4-FFF2-40B4-BE49-F238E27FC236}">
                <a16:creationId xmlns:a16="http://schemas.microsoft.com/office/drawing/2014/main" id="{66EDEECC-0ACE-CDEE-5A04-942CC768E2CB}"/>
              </a:ext>
            </a:extLst>
          </p:cNvPr>
          <p:cNvSpPr txBox="1"/>
          <p:nvPr/>
        </p:nvSpPr>
        <p:spPr>
          <a:xfrm>
            <a:off x="5216526" y="3244334"/>
            <a:ext cx="1758943" cy="1077218"/>
          </a:xfrm>
          <a:prstGeom prst="rect">
            <a:avLst/>
          </a:prstGeom>
          <a:solidFill>
            <a:schemeClr val="accent4">
              <a:lumMod val="40000"/>
              <a:lumOff val="60000"/>
            </a:schemeClr>
          </a:solidFill>
          <a:ln>
            <a:prstDash val="sysDot"/>
          </a:ln>
        </p:spPr>
        <p:style>
          <a:lnRef idx="2">
            <a:schemeClr val="dk1"/>
          </a:lnRef>
          <a:fillRef idx="1">
            <a:schemeClr val="lt1"/>
          </a:fillRef>
          <a:effectRef idx="0">
            <a:schemeClr val="dk1"/>
          </a:effectRef>
          <a:fontRef idx="minor">
            <a:schemeClr val="dk1"/>
          </a:fontRef>
        </p:style>
        <p:txBody>
          <a:bodyPr wrap="square">
            <a:spAutoFit/>
          </a:bodyPr>
          <a:lstStyle/>
          <a:p>
            <a:pPr algn="r"/>
            <a:r>
              <a:rPr lang="es-CO" sz="1400" b="1">
                <a:solidFill>
                  <a:schemeClr val="tx1"/>
                </a:solidFill>
                <a:latin typeface="Nunito" pitchFamily="2" charset="0"/>
              </a:rPr>
              <a:t>2.2.   </a:t>
            </a:r>
            <a:r>
              <a:rPr lang="es-CO" sz="1600">
                <a:effectLst/>
                <a:latin typeface="Nunito" pitchFamily="2" charset="0"/>
                <a:ea typeface="Times New Roman" panose="02020603050405020304" pitchFamily="18" charset="0"/>
                <a:cs typeface="Segoe UI" panose="020B0502040204020203" pitchFamily="34" charset="0"/>
              </a:rPr>
              <a:t>Bajo-Medio,</a:t>
            </a:r>
          </a:p>
          <a:p>
            <a:pPr algn="r"/>
            <a:r>
              <a:rPr lang="es-CO" sz="1600">
                <a:effectLst/>
                <a:latin typeface="Nunito" pitchFamily="2" charset="0"/>
                <a:ea typeface="Times New Roman" panose="02020603050405020304" pitchFamily="18" charset="0"/>
                <a:cs typeface="Segoe UI" panose="020B0502040204020203" pitchFamily="34" charset="0"/>
              </a:rPr>
              <a:t> Medio-Medio,</a:t>
            </a:r>
          </a:p>
          <a:p>
            <a:pPr algn="r"/>
            <a:r>
              <a:rPr lang="es-CO" sz="1600">
                <a:effectLst/>
                <a:latin typeface="Nunito" pitchFamily="2" charset="0"/>
                <a:ea typeface="Times New Roman" panose="02020603050405020304" pitchFamily="18" charset="0"/>
                <a:cs typeface="Segoe UI" panose="020B0502040204020203" pitchFamily="34" charset="0"/>
              </a:rPr>
              <a:t> Alto-Medio,</a:t>
            </a:r>
          </a:p>
          <a:p>
            <a:pPr algn="r"/>
            <a:r>
              <a:rPr lang="es-CO" sz="1600">
                <a:effectLst/>
                <a:latin typeface="Nunito" pitchFamily="2" charset="0"/>
                <a:ea typeface="Times New Roman" panose="02020603050405020304" pitchFamily="18" charset="0"/>
                <a:cs typeface="Segoe UI" panose="020B0502040204020203" pitchFamily="34" charset="0"/>
              </a:rPr>
              <a:t>Bajo -Alto</a:t>
            </a:r>
            <a:endParaRPr lang="es-CO" sz="1600">
              <a:latin typeface="Nunito" pitchFamily="2" charset="0"/>
            </a:endParaRPr>
          </a:p>
        </p:txBody>
      </p:sp>
      <p:sp>
        <p:nvSpPr>
          <p:cNvPr id="20" name="CuadroTexto 19">
            <a:extLst>
              <a:ext uri="{FF2B5EF4-FFF2-40B4-BE49-F238E27FC236}">
                <a16:creationId xmlns:a16="http://schemas.microsoft.com/office/drawing/2014/main" id="{F4C1072C-9703-0447-E088-54E37FFE8E34}"/>
              </a:ext>
            </a:extLst>
          </p:cNvPr>
          <p:cNvSpPr txBox="1"/>
          <p:nvPr/>
        </p:nvSpPr>
        <p:spPr>
          <a:xfrm>
            <a:off x="4434036" y="630525"/>
            <a:ext cx="2943273" cy="523220"/>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s-CO" sz="1400" b="1">
                <a:solidFill>
                  <a:schemeClr val="bg1"/>
                </a:solidFill>
                <a:latin typeface="Nunito" pitchFamily="2" charset="0"/>
              </a:rPr>
              <a:t>2. Resultados de los  indicadores - Secuencia de riesgos </a:t>
            </a:r>
            <a:endParaRPr lang="es-CO" sz="1400" b="1">
              <a:solidFill>
                <a:schemeClr val="bg1"/>
              </a:solidFill>
            </a:endParaRPr>
          </a:p>
        </p:txBody>
      </p:sp>
      <p:cxnSp>
        <p:nvCxnSpPr>
          <p:cNvPr id="73" name="Conector recto de flecha 72">
            <a:extLst>
              <a:ext uri="{FF2B5EF4-FFF2-40B4-BE49-F238E27FC236}">
                <a16:creationId xmlns:a16="http://schemas.microsoft.com/office/drawing/2014/main" id="{1E5F3162-2518-57A8-3BFE-E82837D2E803}"/>
              </a:ext>
            </a:extLst>
          </p:cNvPr>
          <p:cNvCxnSpPr>
            <a:cxnSpLocks/>
          </p:cNvCxnSpPr>
          <p:nvPr/>
        </p:nvCxnSpPr>
        <p:spPr>
          <a:xfrm>
            <a:off x="3831771" y="892136"/>
            <a:ext cx="377372" cy="0"/>
          </a:xfrm>
          <a:prstGeom prst="straightConnector1">
            <a:avLst/>
          </a:prstGeom>
          <a:ln w="762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75" name="Conector recto de flecha 74">
            <a:extLst>
              <a:ext uri="{FF2B5EF4-FFF2-40B4-BE49-F238E27FC236}">
                <a16:creationId xmlns:a16="http://schemas.microsoft.com/office/drawing/2014/main" id="{8486FC05-FFDA-25D4-45E1-36CA7FE879C1}"/>
              </a:ext>
            </a:extLst>
          </p:cNvPr>
          <p:cNvCxnSpPr>
            <a:cxnSpLocks/>
          </p:cNvCxnSpPr>
          <p:nvPr/>
        </p:nvCxnSpPr>
        <p:spPr>
          <a:xfrm>
            <a:off x="7612742" y="892136"/>
            <a:ext cx="377372" cy="0"/>
          </a:xfrm>
          <a:prstGeom prst="straightConnector1">
            <a:avLst/>
          </a:prstGeom>
          <a:ln w="762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77" name="Conector: angular 76">
            <a:extLst>
              <a:ext uri="{FF2B5EF4-FFF2-40B4-BE49-F238E27FC236}">
                <a16:creationId xmlns:a16="http://schemas.microsoft.com/office/drawing/2014/main" id="{DB758BA1-22BF-C992-5FE2-DC621B633A44}"/>
              </a:ext>
            </a:extLst>
          </p:cNvPr>
          <p:cNvCxnSpPr>
            <a:stCxn id="20" idx="1"/>
            <a:endCxn id="14" idx="1"/>
          </p:cNvCxnSpPr>
          <p:nvPr/>
        </p:nvCxnSpPr>
        <p:spPr>
          <a:xfrm rot="10800000" flipH="1" flipV="1">
            <a:off x="4434036" y="892134"/>
            <a:ext cx="782490" cy="1240579"/>
          </a:xfrm>
          <a:prstGeom prst="bentConnector3">
            <a:avLst>
              <a:gd name="adj1" fmla="val -29214"/>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9" name="Conector: angular 78">
            <a:extLst>
              <a:ext uri="{FF2B5EF4-FFF2-40B4-BE49-F238E27FC236}">
                <a16:creationId xmlns:a16="http://schemas.microsoft.com/office/drawing/2014/main" id="{169EA510-6B8F-4E18-AC97-C2098620B4BE}"/>
              </a:ext>
            </a:extLst>
          </p:cNvPr>
          <p:cNvCxnSpPr>
            <a:cxnSpLocks/>
            <a:stCxn id="20" idx="1"/>
            <a:endCxn id="18" idx="1"/>
          </p:cNvCxnSpPr>
          <p:nvPr/>
        </p:nvCxnSpPr>
        <p:spPr>
          <a:xfrm rot="10800000" flipH="1" flipV="1">
            <a:off x="4434036" y="892135"/>
            <a:ext cx="782490" cy="2890808"/>
          </a:xfrm>
          <a:prstGeom prst="bentConnector3">
            <a:avLst>
              <a:gd name="adj1" fmla="val -29214"/>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1" name="Conector: angular 80">
            <a:extLst>
              <a:ext uri="{FF2B5EF4-FFF2-40B4-BE49-F238E27FC236}">
                <a16:creationId xmlns:a16="http://schemas.microsoft.com/office/drawing/2014/main" id="{AA55DD2F-0F7B-77A5-E847-9D78808C3E91}"/>
              </a:ext>
            </a:extLst>
          </p:cNvPr>
          <p:cNvCxnSpPr>
            <a:stCxn id="20" idx="1"/>
            <a:endCxn id="16" idx="1"/>
          </p:cNvCxnSpPr>
          <p:nvPr/>
        </p:nvCxnSpPr>
        <p:spPr>
          <a:xfrm rot="10800000" flipH="1" flipV="1">
            <a:off x="4434036" y="892135"/>
            <a:ext cx="782492" cy="4535720"/>
          </a:xfrm>
          <a:prstGeom prst="bentConnector3">
            <a:avLst>
              <a:gd name="adj1" fmla="val -29214"/>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3" name="Conector: angular 82">
            <a:extLst>
              <a:ext uri="{FF2B5EF4-FFF2-40B4-BE49-F238E27FC236}">
                <a16:creationId xmlns:a16="http://schemas.microsoft.com/office/drawing/2014/main" id="{BE5E557E-DBDB-717D-E0E9-0CD869C09363}"/>
              </a:ext>
            </a:extLst>
          </p:cNvPr>
          <p:cNvCxnSpPr>
            <a:cxnSpLocks/>
            <a:stCxn id="8" idx="1"/>
            <a:endCxn id="4" idx="1"/>
          </p:cNvCxnSpPr>
          <p:nvPr/>
        </p:nvCxnSpPr>
        <p:spPr>
          <a:xfrm rot="10800000" flipV="1">
            <a:off x="319316" y="892135"/>
            <a:ext cx="14512" cy="1127701"/>
          </a:xfrm>
          <a:prstGeom prst="bentConnector3">
            <a:avLst>
              <a:gd name="adj1" fmla="val 1675248"/>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6" name="Conector: angular 85">
            <a:extLst>
              <a:ext uri="{FF2B5EF4-FFF2-40B4-BE49-F238E27FC236}">
                <a16:creationId xmlns:a16="http://schemas.microsoft.com/office/drawing/2014/main" id="{821FF963-9E0E-30AA-4EBF-5B0439FC36B2}"/>
              </a:ext>
            </a:extLst>
          </p:cNvPr>
          <p:cNvCxnSpPr>
            <a:stCxn id="8" idx="1"/>
            <a:endCxn id="6" idx="1"/>
          </p:cNvCxnSpPr>
          <p:nvPr/>
        </p:nvCxnSpPr>
        <p:spPr>
          <a:xfrm rot="10800000" flipV="1">
            <a:off x="333828" y="892135"/>
            <a:ext cx="12700" cy="3802709"/>
          </a:xfrm>
          <a:prstGeom prst="bentConnector3">
            <a:avLst>
              <a:gd name="adj1" fmla="val 2028575"/>
            </a:avLst>
          </a:prstGeom>
          <a:ln>
            <a:tailEnd type="triangle"/>
          </a:ln>
        </p:spPr>
        <p:style>
          <a:lnRef idx="1">
            <a:schemeClr val="accent2"/>
          </a:lnRef>
          <a:fillRef idx="0">
            <a:schemeClr val="accent2"/>
          </a:fillRef>
          <a:effectRef idx="0">
            <a:schemeClr val="accent2"/>
          </a:effectRef>
          <a:fontRef idx="minor">
            <a:schemeClr val="tx1"/>
          </a:fontRef>
        </p:style>
      </p:cxnSp>
      <p:sp>
        <p:nvSpPr>
          <p:cNvPr id="89" name="CuadroTexto 88">
            <a:extLst>
              <a:ext uri="{FF2B5EF4-FFF2-40B4-BE49-F238E27FC236}">
                <a16:creationId xmlns:a16="http://schemas.microsoft.com/office/drawing/2014/main" id="{982ADD65-9A12-F0BB-8A38-5DE3C49C5625}"/>
              </a:ext>
            </a:extLst>
          </p:cNvPr>
          <p:cNvSpPr txBox="1"/>
          <p:nvPr/>
        </p:nvSpPr>
        <p:spPr>
          <a:xfrm>
            <a:off x="8165207" y="707470"/>
            <a:ext cx="3368750" cy="369332"/>
          </a:xfrm>
          <a:prstGeom prst="rect">
            <a:avLst/>
          </a:prstGeom>
          <a:solidFill>
            <a:schemeClr val="accent2"/>
          </a:solidFill>
          <a:ln>
            <a:solidFill>
              <a:schemeClr val="tx1"/>
            </a:solidFill>
            <a:prstDash val="solid"/>
          </a:ln>
        </p:spPr>
        <p:txBody>
          <a:bodyPr wrap="square">
            <a:spAutoFit/>
          </a:bodyPr>
          <a:lstStyle/>
          <a:p>
            <a:pPr algn="ctr">
              <a:tabLst>
                <a:tab pos="182563" algn="l"/>
              </a:tabLst>
            </a:pPr>
            <a:r>
              <a:rPr lang="es-CO" b="1">
                <a:ln w="0"/>
                <a:solidFill>
                  <a:schemeClr val="bg1"/>
                </a:solidFill>
                <a:latin typeface="Nunito" pitchFamily="2" charset="0"/>
              </a:rPr>
              <a:t>3. Efectos de la medición</a:t>
            </a:r>
          </a:p>
        </p:txBody>
      </p:sp>
      <p:sp>
        <p:nvSpPr>
          <p:cNvPr id="93" name="CuadroTexto 92">
            <a:extLst>
              <a:ext uri="{FF2B5EF4-FFF2-40B4-BE49-F238E27FC236}">
                <a16:creationId xmlns:a16="http://schemas.microsoft.com/office/drawing/2014/main" id="{DA7455BB-84B8-9131-6863-3AEAD6ACE11A}"/>
              </a:ext>
            </a:extLst>
          </p:cNvPr>
          <p:cNvSpPr txBox="1"/>
          <p:nvPr/>
        </p:nvSpPr>
        <p:spPr>
          <a:xfrm>
            <a:off x="8336024" y="1846327"/>
            <a:ext cx="3096000" cy="461665"/>
          </a:xfrm>
          <a:prstGeom prst="rect">
            <a:avLst/>
          </a:prstGeom>
          <a:ln>
            <a:prstDash val="solid"/>
          </a:ln>
        </p:spPr>
        <p:style>
          <a:lnRef idx="2">
            <a:schemeClr val="dk1"/>
          </a:lnRef>
          <a:fillRef idx="1">
            <a:schemeClr val="lt1"/>
          </a:fillRef>
          <a:effectRef idx="0">
            <a:schemeClr val="dk1"/>
          </a:effectRef>
          <a:fontRef idx="minor">
            <a:schemeClr val="dk1"/>
          </a:fontRef>
        </p:style>
        <p:txBody>
          <a:bodyPr wrap="square">
            <a:spAutoFit/>
          </a:bodyPr>
          <a:lstStyle/>
          <a:p>
            <a:pPr marL="355600" indent="-355600" algn="just">
              <a:tabLst>
                <a:tab pos="355600" algn="l"/>
              </a:tabLst>
            </a:pPr>
            <a:r>
              <a:rPr lang="es-CO" sz="1200" b="1">
                <a:solidFill>
                  <a:schemeClr val="tx1"/>
                </a:solidFill>
                <a:latin typeface="Nunito" pitchFamily="2" charset="0"/>
              </a:rPr>
              <a:t>3.2. </a:t>
            </a:r>
            <a:r>
              <a:rPr lang="es-CO" sz="1200">
                <a:solidFill>
                  <a:schemeClr val="tx1"/>
                </a:solidFill>
                <a:latin typeface="Nunito" pitchFamily="2" charset="0"/>
              </a:rPr>
              <a:t>Supervisión anualizada (general o modelo de negocio especial)</a:t>
            </a:r>
          </a:p>
        </p:txBody>
      </p:sp>
      <p:sp>
        <p:nvSpPr>
          <p:cNvPr id="95" name="CuadroTexto 94">
            <a:extLst>
              <a:ext uri="{FF2B5EF4-FFF2-40B4-BE49-F238E27FC236}">
                <a16:creationId xmlns:a16="http://schemas.microsoft.com/office/drawing/2014/main" id="{5D143AE4-C358-1C28-8371-7ED6346BC1B2}"/>
              </a:ext>
            </a:extLst>
          </p:cNvPr>
          <p:cNvSpPr txBox="1"/>
          <p:nvPr/>
        </p:nvSpPr>
        <p:spPr>
          <a:xfrm>
            <a:off x="8301582" y="2444015"/>
            <a:ext cx="3096000" cy="646331"/>
          </a:xfrm>
          <a:prstGeom prst="rect">
            <a:avLst/>
          </a:prstGeom>
          <a:ln>
            <a:prstDash val="solid"/>
          </a:ln>
        </p:spPr>
        <p:style>
          <a:lnRef idx="2">
            <a:schemeClr val="dk1"/>
          </a:lnRef>
          <a:fillRef idx="1">
            <a:schemeClr val="lt1"/>
          </a:fillRef>
          <a:effectRef idx="0">
            <a:schemeClr val="dk1"/>
          </a:effectRef>
          <a:fontRef idx="minor">
            <a:schemeClr val="dk1"/>
          </a:fontRef>
        </p:style>
        <p:txBody>
          <a:bodyPr wrap="square">
            <a:spAutoFit/>
          </a:bodyPr>
          <a:lstStyle/>
          <a:p>
            <a:pPr marL="355600" indent="-355600" algn="just">
              <a:tabLst>
                <a:tab pos="355600" algn="l"/>
              </a:tabLst>
            </a:pPr>
            <a:r>
              <a:rPr lang="es-CO" sz="1200" b="1" dirty="0">
                <a:solidFill>
                  <a:schemeClr val="tx1"/>
                </a:solidFill>
                <a:latin typeface="Nunito" pitchFamily="2" charset="0"/>
              </a:rPr>
              <a:t>3.3.   </a:t>
            </a:r>
            <a:r>
              <a:rPr lang="es-CO" sz="1200" dirty="0">
                <a:solidFill>
                  <a:schemeClr val="tx1"/>
                </a:solidFill>
                <a:latin typeface="Nunito" pitchFamily="2" charset="0"/>
              </a:rPr>
              <a:t>Supervisión periodos intermedios</a:t>
            </a:r>
          </a:p>
          <a:p>
            <a:pPr marL="355600" indent="-355600" algn="just">
              <a:tabLst>
                <a:tab pos="355600" algn="l"/>
              </a:tabLst>
            </a:pPr>
            <a:r>
              <a:rPr lang="es-CO" sz="1200" dirty="0">
                <a:solidFill>
                  <a:schemeClr val="tx1"/>
                </a:solidFill>
                <a:latin typeface="Nunito" pitchFamily="2" charset="0"/>
              </a:rPr>
              <a:t>	(Formalizada por acto administrativo y términos de reporte)</a:t>
            </a:r>
          </a:p>
        </p:txBody>
      </p:sp>
      <p:sp>
        <p:nvSpPr>
          <p:cNvPr id="97" name="CuadroTexto 96">
            <a:extLst>
              <a:ext uri="{FF2B5EF4-FFF2-40B4-BE49-F238E27FC236}">
                <a16:creationId xmlns:a16="http://schemas.microsoft.com/office/drawing/2014/main" id="{25FDD08E-3FC2-3DF8-8D74-68D90BE1E829}"/>
              </a:ext>
            </a:extLst>
          </p:cNvPr>
          <p:cNvSpPr txBox="1"/>
          <p:nvPr/>
        </p:nvSpPr>
        <p:spPr>
          <a:xfrm>
            <a:off x="8336024" y="3199830"/>
            <a:ext cx="3096000" cy="830997"/>
          </a:xfrm>
          <a:prstGeom prst="rect">
            <a:avLst/>
          </a:prstGeom>
          <a:ln>
            <a:prstDash val="solid"/>
          </a:ln>
        </p:spPr>
        <p:style>
          <a:lnRef idx="2">
            <a:schemeClr val="dk1"/>
          </a:lnRef>
          <a:fillRef idx="1">
            <a:schemeClr val="lt1"/>
          </a:fillRef>
          <a:effectRef idx="0">
            <a:schemeClr val="dk1"/>
          </a:effectRef>
          <a:fontRef idx="minor">
            <a:schemeClr val="dk1"/>
          </a:fontRef>
        </p:style>
        <p:txBody>
          <a:bodyPr wrap="square">
            <a:spAutoFit/>
          </a:bodyPr>
          <a:lstStyle/>
          <a:p>
            <a:pPr marL="355600" indent="-355600" algn="just">
              <a:tabLst>
                <a:tab pos="355600" algn="l"/>
              </a:tabLst>
            </a:pPr>
            <a:r>
              <a:rPr lang="es-CO" sz="1200" b="1" dirty="0">
                <a:solidFill>
                  <a:schemeClr val="tx1"/>
                </a:solidFill>
                <a:latin typeface="Nunito" pitchFamily="2" charset="0"/>
              </a:rPr>
              <a:t>3.</a:t>
            </a:r>
            <a:r>
              <a:rPr lang="es-CO" sz="1200" b="1" dirty="0">
                <a:latin typeface="Nunito" pitchFamily="2" charset="0"/>
              </a:rPr>
              <a:t>4</a:t>
            </a:r>
            <a:r>
              <a:rPr lang="es-CO" sz="1200" b="1" dirty="0">
                <a:solidFill>
                  <a:schemeClr val="tx1"/>
                </a:solidFill>
                <a:latin typeface="Nunito" pitchFamily="2" charset="0"/>
              </a:rPr>
              <a:t>. </a:t>
            </a:r>
            <a:r>
              <a:rPr lang="es-CO" sz="1200" dirty="0">
                <a:latin typeface="Nunito" pitchFamily="2" charset="0"/>
              </a:rPr>
              <a:t>Indicadores de nivel de solvencia y liquidez </a:t>
            </a:r>
          </a:p>
          <a:p>
            <a:pPr marL="355600" indent="-355600" algn="just">
              <a:tabLst>
                <a:tab pos="355600" algn="l"/>
              </a:tabLst>
            </a:pPr>
            <a:r>
              <a:rPr lang="es-CO" sz="1200" dirty="0">
                <a:latin typeface="Nunito" pitchFamily="2" charset="0"/>
              </a:rPr>
              <a:t>	(traslado de información Aerocivil y autoridades competentes)</a:t>
            </a:r>
          </a:p>
        </p:txBody>
      </p:sp>
      <p:sp>
        <p:nvSpPr>
          <p:cNvPr id="99" name="CuadroTexto 98">
            <a:extLst>
              <a:ext uri="{FF2B5EF4-FFF2-40B4-BE49-F238E27FC236}">
                <a16:creationId xmlns:a16="http://schemas.microsoft.com/office/drawing/2014/main" id="{D59DB38C-4DF5-4EBF-C0FD-EF1DD4C2C449}"/>
              </a:ext>
            </a:extLst>
          </p:cNvPr>
          <p:cNvSpPr txBox="1"/>
          <p:nvPr/>
        </p:nvSpPr>
        <p:spPr>
          <a:xfrm>
            <a:off x="8336024" y="4166582"/>
            <a:ext cx="3096000" cy="461665"/>
          </a:xfrm>
          <a:prstGeom prst="rect">
            <a:avLst/>
          </a:prstGeom>
          <a:ln>
            <a:prstDash val="solid"/>
          </a:ln>
        </p:spPr>
        <p:style>
          <a:lnRef idx="2">
            <a:schemeClr val="dk1"/>
          </a:lnRef>
          <a:fillRef idx="1">
            <a:schemeClr val="lt1"/>
          </a:fillRef>
          <a:effectRef idx="0">
            <a:schemeClr val="dk1"/>
          </a:effectRef>
          <a:fontRef idx="minor">
            <a:schemeClr val="dk1"/>
          </a:fontRef>
        </p:style>
        <p:txBody>
          <a:bodyPr wrap="square">
            <a:spAutoFit/>
          </a:bodyPr>
          <a:lstStyle>
            <a:defPPr>
              <a:defRPr lang="es-CO"/>
            </a:defPPr>
            <a:lvl1pPr marL="355600" indent="-355600" algn="just">
              <a:tabLst>
                <a:tab pos="355600" algn="l"/>
              </a:tabLst>
              <a:defRPr sz="1200" b="1">
                <a:latin typeface="Nunito" pitchFamily="2" charset="0"/>
              </a:defRPr>
            </a:lvl1pPr>
          </a:lstStyle>
          <a:p>
            <a:r>
              <a:rPr lang="es-CO"/>
              <a:t>3.5. </a:t>
            </a:r>
            <a:r>
              <a:rPr lang="es-CO" b="0"/>
              <a:t>Medidas Administrativas de Carácter Particular (Decretada) </a:t>
            </a:r>
          </a:p>
        </p:txBody>
      </p:sp>
      <p:sp>
        <p:nvSpPr>
          <p:cNvPr id="101" name="CuadroTexto 100">
            <a:extLst>
              <a:ext uri="{FF2B5EF4-FFF2-40B4-BE49-F238E27FC236}">
                <a16:creationId xmlns:a16="http://schemas.microsoft.com/office/drawing/2014/main" id="{D4D39B33-DB05-382D-2F59-B146AD3CB758}"/>
              </a:ext>
            </a:extLst>
          </p:cNvPr>
          <p:cNvSpPr txBox="1"/>
          <p:nvPr/>
        </p:nvSpPr>
        <p:spPr>
          <a:xfrm>
            <a:off x="8336024" y="4756501"/>
            <a:ext cx="3096000" cy="276999"/>
          </a:xfrm>
          <a:prstGeom prst="rect">
            <a:avLst/>
          </a:prstGeom>
          <a:ln>
            <a:prstDash val="solid"/>
          </a:ln>
        </p:spPr>
        <p:style>
          <a:lnRef idx="2">
            <a:schemeClr val="dk1"/>
          </a:lnRef>
          <a:fillRef idx="1">
            <a:schemeClr val="lt1"/>
          </a:fillRef>
          <a:effectRef idx="0">
            <a:schemeClr val="dk1"/>
          </a:effectRef>
          <a:fontRef idx="minor">
            <a:schemeClr val="dk1"/>
          </a:fontRef>
        </p:style>
        <p:txBody>
          <a:bodyPr wrap="square">
            <a:spAutoFit/>
          </a:bodyPr>
          <a:lstStyle>
            <a:defPPr>
              <a:defRPr lang="es-CO"/>
            </a:defPPr>
            <a:lvl1pPr marL="355600" indent="-355600" algn="just">
              <a:tabLst>
                <a:tab pos="355600" algn="l"/>
              </a:tabLst>
              <a:defRPr sz="1200" b="1">
                <a:latin typeface="Nunito" pitchFamily="2" charset="0"/>
              </a:defRPr>
            </a:lvl1pPr>
          </a:lstStyle>
          <a:p>
            <a:r>
              <a:rPr lang="es-CO"/>
              <a:t>3.6. </a:t>
            </a:r>
            <a:r>
              <a:rPr lang="es-CO" b="0"/>
              <a:t>Sometimiento a Control (Decretada)</a:t>
            </a:r>
          </a:p>
        </p:txBody>
      </p:sp>
      <p:sp>
        <p:nvSpPr>
          <p:cNvPr id="103" name="CuadroTexto 102">
            <a:extLst>
              <a:ext uri="{FF2B5EF4-FFF2-40B4-BE49-F238E27FC236}">
                <a16:creationId xmlns:a16="http://schemas.microsoft.com/office/drawing/2014/main" id="{6E31FEED-B608-F39E-D927-E9C8E5BF156E}"/>
              </a:ext>
            </a:extLst>
          </p:cNvPr>
          <p:cNvSpPr txBox="1"/>
          <p:nvPr/>
        </p:nvSpPr>
        <p:spPr>
          <a:xfrm>
            <a:off x="8336024" y="5317511"/>
            <a:ext cx="3096000" cy="461665"/>
          </a:xfrm>
          <a:prstGeom prst="rect">
            <a:avLst/>
          </a:prstGeom>
          <a:ln>
            <a:prstDash val="solid"/>
          </a:ln>
        </p:spPr>
        <p:style>
          <a:lnRef idx="2">
            <a:schemeClr val="dk1"/>
          </a:lnRef>
          <a:fillRef idx="1">
            <a:schemeClr val="lt1"/>
          </a:fillRef>
          <a:effectRef idx="0">
            <a:schemeClr val="dk1"/>
          </a:effectRef>
          <a:fontRef idx="minor">
            <a:schemeClr val="dk1"/>
          </a:fontRef>
        </p:style>
        <p:txBody>
          <a:bodyPr wrap="square">
            <a:spAutoFit/>
          </a:bodyPr>
          <a:lstStyle>
            <a:defPPr>
              <a:defRPr lang="es-CO"/>
            </a:defPPr>
            <a:lvl1pPr marL="355600" indent="-355600" algn="just">
              <a:tabLst>
                <a:tab pos="355600" algn="l"/>
              </a:tabLst>
              <a:defRPr sz="1200" b="1">
                <a:latin typeface="Nunito" pitchFamily="2" charset="0"/>
              </a:defRPr>
            </a:lvl1pPr>
          </a:lstStyle>
          <a:p>
            <a:r>
              <a:rPr lang="es-CO"/>
              <a:t>3.7. </a:t>
            </a:r>
            <a:r>
              <a:rPr lang="es-CO" b="0"/>
              <a:t>Remisión a Proceso de Insolvencia (Formalizada)</a:t>
            </a:r>
          </a:p>
        </p:txBody>
      </p:sp>
      <p:sp>
        <p:nvSpPr>
          <p:cNvPr id="104" name="CuadroTexto 103">
            <a:extLst>
              <a:ext uri="{FF2B5EF4-FFF2-40B4-BE49-F238E27FC236}">
                <a16:creationId xmlns:a16="http://schemas.microsoft.com/office/drawing/2014/main" id="{8FD3A114-D8C2-1C41-5448-AD1C70A411EF}"/>
              </a:ext>
            </a:extLst>
          </p:cNvPr>
          <p:cNvSpPr txBox="1"/>
          <p:nvPr/>
        </p:nvSpPr>
        <p:spPr>
          <a:xfrm>
            <a:off x="8336024" y="1397448"/>
            <a:ext cx="3096000" cy="276999"/>
          </a:xfrm>
          <a:prstGeom prst="rect">
            <a:avLst/>
          </a:prstGeom>
          <a:ln>
            <a:prstDash val="solid"/>
          </a:ln>
        </p:spPr>
        <p:style>
          <a:lnRef idx="2">
            <a:schemeClr val="dk1"/>
          </a:lnRef>
          <a:fillRef idx="1">
            <a:schemeClr val="lt1"/>
          </a:fillRef>
          <a:effectRef idx="0">
            <a:schemeClr val="dk1"/>
          </a:effectRef>
          <a:fontRef idx="minor">
            <a:schemeClr val="dk1"/>
          </a:fontRef>
        </p:style>
        <p:txBody>
          <a:bodyPr wrap="square">
            <a:spAutoFit/>
          </a:bodyPr>
          <a:lstStyle/>
          <a:p>
            <a:pPr marL="355600" indent="-355600" algn="just">
              <a:tabLst>
                <a:tab pos="355600" algn="l"/>
              </a:tabLst>
            </a:pPr>
            <a:r>
              <a:rPr lang="es-CO" sz="1200" b="1">
                <a:solidFill>
                  <a:schemeClr val="tx1"/>
                </a:solidFill>
                <a:latin typeface="Nunito" pitchFamily="2" charset="0"/>
              </a:rPr>
              <a:t>3.</a:t>
            </a:r>
            <a:r>
              <a:rPr lang="es-CO" sz="1200" b="1">
                <a:latin typeface="Nunito" pitchFamily="2" charset="0"/>
              </a:rPr>
              <a:t>1</a:t>
            </a:r>
            <a:r>
              <a:rPr lang="es-CO" sz="1200" b="1">
                <a:solidFill>
                  <a:schemeClr val="tx1"/>
                </a:solidFill>
                <a:latin typeface="Nunito" pitchFamily="2" charset="0"/>
              </a:rPr>
              <a:t>.  </a:t>
            </a:r>
            <a:r>
              <a:rPr lang="es-CO" sz="1200">
                <a:solidFill>
                  <a:schemeClr val="tx1"/>
                </a:solidFill>
                <a:latin typeface="Nunito" pitchFamily="2" charset="0"/>
              </a:rPr>
              <a:t>Gestión de Indicadores </a:t>
            </a:r>
          </a:p>
        </p:txBody>
      </p:sp>
      <p:cxnSp>
        <p:nvCxnSpPr>
          <p:cNvPr id="117" name="Conector recto 116">
            <a:extLst>
              <a:ext uri="{FF2B5EF4-FFF2-40B4-BE49-F238E27FC236}">
                <a16:creationId xmlns:a16="http://schemas.microsoft.com/office/drawing/2014/main" id="{0D7E6012-01BA-0B28-2790-8CB2DFAC12CB}"/>
              </a:ext>
            </a:extLst>
          </p:cNvPr>
          <p:cNvCxnSpPr>
            <a:stCxn id="14" idx="3"/>
            <a:endCxn id="93" idx="1"/>
          </p:cNvCxnSpPr>
          <p:nvPr/>
        </p:nvCxnSpPr>
        <p:spPr>
          <a:xfrm flipV="1">
            <a:off x="6975471" y="2077160"/>
            <a:ext cx="1360553" cy="5555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 name="Conector recto 118">
            <a:extLst>
              <a:ext uri="{FF2B5EF4-FFF2-40B4-BE49-F238E27FC236}">
                <a16:creationId xmlns:a16="http://schemas.microsoft.com/office/drawing/2014/main" id="{563A866E-3E7A-A9E7-E5F9-C5A309A470F6}"/>
              </a:ext>
            </a:extLst>
          </p:cNvPr>
          <p:cNvCxnSpPr>
            <a:stCxn id="14" idx="3"/>
            <a:endCxn id="97" idx="1"/>
          </p:cNvCxnSpPr>
          <p:nvPr/>
        </p:nvCxnSpPr>
        <p:spPr>
          <a:xfrm>
            <a:off x="6975471" y="2132714"/>
            <a:ext cx="1360553" cy="148261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 name="Conector recto 120">
            <a:extLst>
              <a:ext uri="{FF2B5EF4-FFF2-40B4-BE49-F238E27FC236}">
                <a16:creationId xmlns:a16="http://schemas.microsoft.com/office/drawing/2014/main" id="{F60A4D1D-06A6-F6CD-9D47-D8681F76234A}"/>
              </a:ext>
            </a:extLst>
          </p:cNvPr>
          <p:cNvCxnSpPr>
            <a:stCxn id="14" idx="3"/>
            <a:endCxn id="99" idx="1"/>
          </p:cNvCxnSpPr>
          <p:nvPr/>
        </p:nvCxnSpPr>
        <p:spPr>
          <a:xfrm>
            <a:off x="6975471" y="2132714"/>
            <a:ext cx="1360553" cy="226470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 name="Conector recto 122">
            <a:extLst>
              <a:ext uri="{FF2B5EF4-FFF2-40B4-BE49-F238E27FC236}">
                <a16:creationId xmlns:a16="http://schemas.microsoft.com/office/drawing/2014/main" id="{398387DA-22B0-49A2-3B1A-8BF9EF3D3B98}"/>
              </a:ext>
            </a:extLst>
          </p:cNvPr>
          <p:cNvCxnSpPr>
            <a:stCxn id="14" idx="3"/>
            <a:endCxn id="104" idx="1"/>
          </p:cNvCxnSpPr>
          <p:nvPr/>
        </p:nvCxnSpPr>
        <p:spPr>
          <a:xfrm flipV="1">
            <a:off x="6975471" y="1535948"/>
            <a:ext cx="1360553" cy="59676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D101E45C-F94F-62ED-05F0-83AC3F478999}"/>
              </a:ext>
            </a:extLst>
          </p:cNvPr>
          <p:cNvCxnSpPr>
            <a:cxnSpLocks/>
            <a:stCxn id="18" idx="3"/>
            <a:endCxn id="104" idx="1"/>
          </p:cNvCxnSpPr>
          <p:nvPr/>
        </p:nvCxnSpPr>
        <p:spPr>
          <a:xfrm flipV="1">
            <a:off x="6975469" y="1535948"/>
            <a:ext cx="1360555" cy="2246995"/>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7" name="Conector recto 126">
            <a:extLst>
              <a:ext uri="{FF2B5EF4-FFF2-40B4-BE49-F238E27FC236}">
                <a16:creationId xmlns:a16="http://schemas.microsoft.com/office/drawing/2014/main" id="{7FEA9EA6-4296-75EF-6FD4-34C850B0F74D}"/>
              </a:ext>
            </a:extLst>
          </p:cNvPr>
          <p:cNvCxnSpPr>
            <a:cxnSpLocks/>
            <a:stCxn id="18" idx="3"/>
            <a:endCxn id="95" idx="1"/>
          </p:cNvCxnSpPr>
          <p:nvPr/>
        </p:nvCxnSpPr>
        <p:spPr>
          <a:xfrm flipV="1">
            <a:off x="6975469" y="2767181"/>
            <a:ext cx="1326113" cy="1015762"/>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9B3186DD-EAF8-D9CC-D3F1-48F4ECEAFB67}"/>
              </a:ext>
            </a:extLst>
          </p:cNvPr>
          <p:cNvCxnSpPr>
            <a:cxnSpLocks/>
            <a:stCxn id="18" idx="3"/>
            <a:endCxn id="97" idx="1"/>
          </p:cNvCxnSpPr>
          <p:nvPr/>
        </p:nvCxnSpPr>
        <p:spPr>
          <a:xfrm flipV="1">
            <a:off x="6975469" y="3615329"/>
            <a:ext cx="1360555" cy="167614"/>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31" name="Conector recto 130">
            <a:extLst>
              <a:ext uri="{FF2B5EF4-FFF2-40B4-BE49-F238E27FC236}">
                <a16:creationId xmlns:a16="http://schemas.microsoft.com/office/drawing/2014/main" id="{EC035D88-7969-5E41-8E61-85AA3A7B5780}"/>
              </a:ext>
            </a:extLst>
          </p:cNvPr>
          <p:cNvCxnSpPr>
            <a:cxnSpLocks/>
            <a:stCxn id="18" idx="3"/>
            <a:endCxn id="99" idx="1"/>
          </p:cNvCxnSpPr>
          <p:nvPr/>
        </p:nvCxnSpPr>
        <p:spPr>
          <a:xfrm>
            <a:off x="6975469" y="3782943"/>
            <a:ext cx="1360555" cy="614472"/>
          </a:xfrm>
          <a:prstGeom prst="line">
            <a:avLst/>
          </a:prstGeom>
          <a:ln>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33" name="Conector recto 132">
            <a:extLst>
              <a:ext uri="{FF2B5EF4-FFF2-40B4-BE49-F238E27FC236}">
                <a16:creationId xmlns:a16="http://schemas.microsoft.com/office/drawing/2014/main" id="{91FBF999-265E-C9B3-1040-F1AFAC2A3CBD}"/>
              </a:ext>
            </a:extLst>
          </p:cNvPr>
          <p:cNvCxnSpPr>
            <a:stCxn id="16" idx="3"/>
            <a:endCxn id="104" idx="1"/>
          </p:cNvCxnSpPr>
          <p:nvPr/>
        </p:nvCxnSpPr>
        <p:spPr>
          <a:xfrm flipV="1">
            <a:off x="6975471" y="1535948"/>
            <a:ext cx="1360553" cy="389190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Conector recto 134">
            <a:extLst>
              <a:ext uri="{FF2B5EF4-FFF2-40B4-BE49-F238E27FC236}">
                <a16:creationId xmlns:a16="http://schemas.microsoft.com/office/drawing/2014/main" id="{38C938DC-133F-B24E-C718-3F2968BD138D}"/>
              </a:ext>
            </a:extLst>
          </p:cNvPr>
          <p:cNvCxnSpPr>
            <a:stCxn id="16" idx="3"/>
            <a:endCxn id="95" idx="1"/>
          </p:cNvCxnSpPr>
          <p:nvPr/>
        </p:nvCxnSpPr>
        <p:spPr>
          <a:xfrm flipV="1">
            <a:off x="6975471" y="2767181"/>
            <a:ext cx="1326111" cy="26606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7" name="Conector recto 136">
            <a:extLst>
              <a:ext uri="{FF2B5EF4-FFF2-40B4-BE49-F238E27FC236}">
                <a16:creationId xmlns:a16="http://schemas.microsoft.com/office/drawing/2014/main" id="{9B8B6162-E807-7DEB-87FD-A48F1C07C7D9}"/>
              </a:ext>
            </a:extLst>
          </p:cNvPr>
          <p:cNvCxnSpPr>
            <a:stCxn id="16" idx="3"/>
            <a:endCxn id="99" idx="1"/>
          </p:cNvCxnSpPr>
          <p:nvPr/>
        </p:nvCxnSpPr>
        <p:spPr>
          <a:xfrm flipV="1">
            <a:off x="6975471" y="4397415"/>
            <a:ext cx="1360553" cy="103044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9" name="Conector recto 138">
            <a:extLst>
              <a:ext uri="{FF2B5EF4-FFF2-40B4-BE49-F238E27FC236}">
                <a16:creationId xmlns:a16="http://schemas.microsoft.com/office/drawing/2014/main" id="{4C4C7F1F-F1DD-0AA7-0233-DA459037CA53}"/>
              </a:ext>
            </a:extLst>
          </p:cNvPr>
          <p:cNvCxnSpPr>
            <a:stCxn id="16" idx="3"/>
            <a:endCxn id="101" idx="1"/>
          </p:cNvCxnSpPr>
          <p:nvPr/>
        </p:nvCxnSpPr>
        <p:spPr>
          <a:xfrm flipV="1">
            <a:off x="6975471" y="4895001"/>
            <a:ext cx="1360553" cy="5328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1" name="Conector recto 140">
            <a:extLst>
              <a:ext uri="{FF2B5EF4-FFF2-40B4-BE49-F238E27FC236}">
                <a16:creationId xmlns:a16="http://schemas.microsoft.com/office/drawing/2014/main" id="{DDE47948-D2BC-C957-3D32-2FC23E7B6E25}"/>
              </a:ext>
            </a:extLst>
          </p:cNvPr>
          <p:cNvCxnSpPr>
            <a:stCxn id="16" idx="3"/>
            <a:endCxn id="103" idx="1"/>
          </p:cNvCxnSpPr>
          <p:nvPr/>
        </p:nvCxnSpPr>
        <p:spPr>
          <a:xfrm>
            <a:off x="6975471" y="5427855"/>
            <a:ext cx="1360553" cy="1204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3" name="Conector recto 142">
            <a:extLst>
              <a:ext uri="{FF2B5EF4-FFF2-40B4-BE49-F238E27FC236}">
                <a16:creationId xmlns:a16="http://schemas.microsoft.com/office/drawing/2014/main" id="{9001CDEE-BB4F-7EF7-60F2-C2CA54CEC479}"/>
              </a:ext>
            </a:extLst>
          </p:cNvPr>
          <p:cNvCxnSpPr>
            <a:stCxn id="16" idx="3"/>
            <a:endCxn id="97" idx="1"/>
          </p:cNvCxnSpPr>
          <p:nvPr/>
        </p:nvCxnSpPr>
        <p:spPr>
          <a:xfrm flipV="1">
            <a:off x="6975471" y="3615329"/>
            <a:ext cx="1360553" cy="18125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152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A3327-929B-1C82-764D-C8E591D8114C}"/>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8756805F-6DF4-AD74-DC8B-081AFE7665B9}"/>
              </a:ext>
            </a:extLst>
          </p:cNvPr>
          <p:cNvPicPr>
            <a:picLocks noChangeAspect="1"/>
          </p:cNvPicPr>
          <p:nvPr/>
        </p:nvPicPr>
        <p:blipFill>
          <a:blip r:embed="rId2"/>
          <a:stretch>
            <a:fillRect/>
          </a:stretch>
        </p:blipFill>
        <p:spPr>
          <a:xfrm>
            <a:off x="0" y="-51536"/>
            <a:ext cx="12192000" cy="6909536"/>
          </a:xfrm>
          <a:prstGeom prst="rect">
            <a:avLst/>
          </a:prstGeom>
        </p:spPr>
      </p:pic>
      <p:sp>
        <p:nvSpPr>
          <p:cNvPr id="5" name="CuadroTexto 4">
            <a:extLst>
              <a:ext uri="{FF2B5EF4-FFF2-40B4-BE49-F238E27FC236}">
                <a16:creationId xmlns:a16="http://schemas.microsoft.com/office/drawing/2014/main" id="{EF6A5183-C6B0-7996-6A8B-C210C0476250}"/>
              </a:ext>
            </a:extLst>
          </p:cNvPr>
          <p:cNvSpPr txBox="1"/>
          <p:nvPr/>
        </p:nvSpPr>
        <p:spPr>
          <a:xfrm>
            <a:off x="5039614" y="6599645"/>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30" name="Imagen 29">
            <a:extLst>
              <a:ext uri="{FF2B5EF4-FFF2-40B4-BE49-F238E27FC236}">
                <a16:creationId xmlns:a16="http://schemas.microsoft.com/office/drawing/2014/main" id="{60FFA38E-532B-A054-98C2-C0D6F998FDDE}"/>
              </a:ext>
            </a:extLst>
          </p:cNvPr>
          <p:cNvPicPr>
            <a:picLocks noChangeAspect="1"/>
          </p:cNvPicPr>
          <p:nvPr/>
        </p:nvPicPr>
        <p:blipFill>
          <a:blip r:embed="rId3"/>
          <a:stretch>
            <a:fillRect/>
          </a:stretch>
        </p:blipFill>
        <p:spPr>
          <a:xfrm>
            <a:off x="249996" y="166579"/>
            <a:ext cx="1813717" cy="670618"/>
          </a:xfrm>
          <a:prstGeom prst="rect">
            <a:avLst/>
          </a:prstGeom>
        </p:spPr>
      </p:pic>
      <p:pic>
        <p:nvPicPr>
          <p:cNvPr id="32" name="Imagen 31">
            <a:extLst>
              <a:ext uri="{FF2B5EF4-FFF2-40B4-BE49-F238E27FC236}">
                <a16:creationId xmlns:a16="http://schemas.microsoft.com/office/drawing/2014/main" id="{FAB2C69C-D3E6-7A3F-DCEA-BBC11DA446DF}"/>
              </a:ext>
            </a:extLst>
          </p:cNvPr>
          <p:cNvPicPr>
            <a:picLocks noChangeAspect="1"/>
          </p:cNvPicPr>
          <p:nvPr/>
        </p:nvPicPr>
        <p:blipFill>
          <a:blip r:embed="rId4"/>
          <a:stretch>
            <a:fillRect/>
          </a:stretch>
        </p:blipFill>
        <p:spPr>
          <a:xfrm>
            <a:off x="10734366" y="131987"/>
            <a:ext cx="1272650" cy="739204"/>
          </a:xfrm>
          <a:prstGeom prst="rect">
            <a:avLst/>
          </a:prstGeom>
        </p:spPr>
      </p:pic>
      <p:sp>
        <p:nvSpPr>
          <p:cNvPr id="9" name="CuadroTexto 8">
            <a:extLst>
              <a:ext uri="{FF2B5EF4-FFF2-40B4-BE49-F238E27FC236}">
                <a16:creationId xmlns:a16="http://schemas.microsoft.com/office/drawing/2014/main" id="{97CADF74-E9A8-4D78-6E23-8ED33D3EBE2C}"/>
              </a:ext>
            </a:extLst>
          </p:cNvPr>
          <p:cNvSpPr txBox="1"/>
          <p:nvPr/>
        </p:nvSpPr>
        <p:spPr>
          <a:xfrm>
            <a:off x="249996" y="1292291"/>
            <a:ext cx="5240858" cy="646331"/>
          </a:xfrm>
          <a:prstGeom prst="rect">
            <a:avLst/>
          </a:prstGeom>
          <a:noFill/>
        </p:spPr>
        <p:txBody>
          <a:bodyPr wrap="square" rtlCol="0">
            <a:spAutoFit/>
          </a:bodyPr>
          <a:lstStyle/>
          <a:p>
            <a:pPr algn="ctr"/>
            <a:r>
              <a:rPr lang="es-CO" b="1" dirty="0">
                <a:latin typeface="Nunito" pitchFamily="2" charset="0"/>
              </a:rPr>
              <a:t>Calendario de reporte de información de carácter subjetivo</a:t>
            </a:r>
          </a:p>
        </p:txBody>
      </p:sp>
      <p:sp>
        <p:nvSpPr>
          <p:cNvPr id="55" name="CuadroTexto 54">
            <a:extLst>
              <a:ext uri="{FF2B5EF4-FFF2-40B4-BE49-F238E27FC236}">
                <a16:creationId xmlns:a16="http://schemas.microsoft.com/office/drawing/2014/main" id="{AF880C99-BA8F-DB57-F82C-F681F3819121}"/>
              </a:ext>
            </a:extLst>
          </p:cNvPr>
          <p:cNvSpPr txBox="1"/>
          <p:nvPr/>
        </p:nvSpPr>
        <p:spPr>
          <a:xfrm>
            <a:off x="662188" y="3687099"/>
            <a:ext cx="2356932" cy="1200329"/>
          </a:xfrm>
          <a:prstGeom prst="rect">
            <a:avLst/>
          </a:prstGeom>
          <a:noFill/>
        </p:spPr>
        <p:txBody>
          <a:bodyPr wrap="square">
            <a:spAutoFit/>
          </a:bodyPr>
          <a:lstStyle/>
          <a:p>
            <a:pPr algn="ctr"/>
            <a:r>
              <a:rPr lang="es-CO" sz="1400" b="1" dirty="0">
                <a:solidFill>
                  <a:srgbClr val="D9723E"/>
                </a:solidFill>
                <a:latin typeface="Nunito" pitchFamily="2" charset="0"/>
              </a:rPr>
              <a:t>La aplicativo de recaudo de información se habilitará el </a:t>
            </a:r>
          </a:p>
          <a:p>
            <a:pPr algn="ctr"/>
            <a:endParaRPr lang="es-CO" sz="1200" b="1" dirty="0">
              <a:effectLst>
                <a:outerShdw blurRad="38100" dist="38100" dir="2700000" algn="tl">
                  <a:srgbClr val="000000">
                    <a:alpha val="43137"/>
                  </a:srgbClr>
                </a:outerShdw>
              </a:effectLst>
            </a:endParaRPr>
          </a:p>
          <a:p>
            <a:pPr algn="ctr"/>
            <a:r>
              <a:rPr lang="es-CO" b="1" dirty="0">
                <a:effectLst>
                  <a:outerShdw blurRad="38100" dist="38100" dir="2700000" algn="tl">
                    <a:srgbClr val="000000">
                      <a:alpha val="43137"/>
                    </a:srgbClr>
                  </a:outerShdw>
                </a:effectLst>
                <a:latin typeface="Nunito" pitchFamily="2" charset="0"/>
              </a:rPr>
              <a:t>10 de mayo de 2024</a:t>
            </a:r>
          </a:p>
        </p:txBody>
      </p:sp>
      <p:pic>
        <p:nvPicPr>
          <p:cNvPr id="3" name="Imagen 2">
            <a:extLst>
              <a:ext uri="{FF2B5EF4-FFF2-40B4-BE49-F238E27FC236}">
                <a16:creationId xmlns:a16="http://schemas.microsoft.com/office/drawing/2014/main" id="{D9D7BDD6-3B3D-F2C3-10E6-55E218BF6183}"/>
              </a:ext>
            </a:extLst>
          </p:cNvPr>
          <p:cNvPicPr>
            <a:picLocks noChangeAspect="1"/>
          </p:cNvPicPr>
          <p:nvPr/>
        </p:nvPicPr>
        <p:blipFill>
          <a:blip r:embed="rId5"/>
          <a:stretch>
            <a:fillRect/>
          </a:stretch>
        </p:blipFill>
        <p:spPr>
          <a:xfrm>
            <a:off x="3122072" y="2215912"/>
            <a:ext cx="2485624" cy="4219466"/>
          </a:xfrm>
          <a:prstGeom prst="rect">
            <a:avLst/>
          </a:prstGeom>
        </p:spPr>
      </p:pic>
      <p:sp>
        <p:nvSpPr>
          <p:cNvPr id="6" name="Shape">
            <a:extLst>
              <a:ext uri="{FF2B5EF4-FFF2-40B4-BE49-F238E27FC236}">
                <a16:creationId xmlns:a16="http://schemas.microsoft.com/office/drawing/2014/main" id="{117D0CB7-4340-3CFA-9342-5614B0F71978}"/>
              </a:ext>
            </a:extLst>
          </p:cNvPr>
          <p:cNvSpPr/>
          <p:nvPr/>
        </p:nvSpPr>
        <p:spPr>
          <a:xfrm>
            <a:off x="7026295" y="2549890"/>
            <a:ext cx="4575975" cy="3536277"/>
          </a:xfrm>
          <a:custGeom>
            <a:avLst/>
            <a:gdLst/>
            <a:ahLst/>
            <a:cxnLst>
              <a:cxn ang="0">
                <a:pos x="wd2" y="hd2"/>
              </a:cxn>
              <a:cxn ang="5400000">
                <a:pos x="wd2" y="hd2"/>
              </a:cxn>
              <a:cxn ang="10800000">
                <a:pos x="wd2" y="hd2"/>
              </a:cxn>
              <a:cxn ang="16200000">
                <a:pos x="wd2" y="hd2"/>
              </a:cxn>
            </a:cxnLst>
            <a:rect l="0" t="0" r="r" b="b"/>
            <a:pathLst>
              <a:path w="21600" h="21600" extrusionOk="0">
                <a:moveTo>
                  <a:pt x="21221" y="10526"/>
                </a:moveTo>
                <a:cubicBezTo>
                  <a:pt x="21051" y="10404"/>
                  <a:pt x="20928" y="10207"/>
                  <a:pt x="20884" y="9979"/>
                </a:cubicBezTo>
                <a:cubicBezTo>
                  <a:pt x="20553" y="8355"/>
                  <a:pt x="19269" y="7142"/>
                  <a:pt x="17740" y="7142"/>
                </a:cubicBezTo>
                <a:lnTo>
                  <a:pt x="3852" y="7130"/>
                </a:lnTo>
                <a:cubicBezTo>
                  <a:pt x="2164" y="7130"/>
                  <a:pt x="791" y="5573"/>
                  <a:pt x="791" y="3658"/>
                </a:cubicBezTo>
                <a:cubicBezTo>
                  <a:pt x="791" y="1742"/>
                  <a:pt x="2164" y="185"/>
                  <a:pt x="3852" y="185"/>
                </a:cubicBezTo>
                <a:lnTo>
                  <a:pt x="3852" y="0"/>
                </a:lnTo>
                <a:cubicBezTo>
                  <a:pt x="2323" y="0"/>
                  <a:pt x="1035" y="1216"/>
                  <a:pt x="709" y="2841"/>
                </a:cubicBezTo>
                <a:cubicBezTo>
                  <a:pt x="664" y="3068"/>
                  <a:pt x="542" y="3262"/>
                  <a:pt x="371" y="3388"/>
                </a:cubicBezTo>
                <a:lnTo>
                  <a:pt x="0" y="3658"/>
                </a:lnTo>
                <a:lnTo>
                  <a:pt x="371" y="3927"/>
                </a:lnTo>
                <a:cubicBezTo>
                  <a:pt x="542" y="4053"/>
                  <a:pt x="664" y="4247"/>
                  <a:pt x="709" y="4474"/>
                </a:cubicBezTo>
                <a:cubicBezTo>
                  <a:pt x="1035" y="6099"/>
                  <a:pt x="2320" y="7315"/>
                  <a:pt x="3852" y="7315"/>
                </a:cubicBezTo>
                <a:lnTo>
                  <a:pt x="17740" y="7328"/>
                </a:lnTo>
                <a:cubicBezTo>
                  <a:pt x="19429" y="7328"/>
                  <a:pt x="20802" y="8885"/>
                  <a:pt x="20802" y="10800"/>
                </a:cubicBezTo>
                <a:cubicBezTo>
                  <a:pt x="20802" y="12715"/>
                  <a:pt x="19429" y="14272"/>
                  <a:pt x="17740" y="14272"/>
                </a:cubicBezTo>
                <a:lnTo>
                  <a:pt x="3856" y="14285"/>
                </a:lnTo>
                <a:cubicBezTo>
                  <a:pt x="2327" y="14285"/>
                  <a:pt x="1039" y="15501"/>
                  <a:pt x="713" y="17126"/>
                </a:cubicBezTo>
                <a:cubicBezTo>
                  <a:pt x="668" y="17353"/>
                  <a:pt x="546" y="17547"/>
                  <a:pt x="375" y="17673"/>
                </a:cubicBezTo>
                <a:lnTo>
                  <a:pt x="4" y="17942"/>
                </a:lnTo>
                <a:lnTo>
                  <a:pt x="375" y="18212"/>
                </a:lnTo>
                <a:cubicBezTo>
                  <a:pt x="546" y="18338"/>
                  <a:pt x="668" y="18532"/>
                  <a:pt x="713" y="18759"/>
                </a:cubicBezTo>
                <a:cubicBezTo>
                  <a:pt x="1039" y="20384"/>
                  <a:pt x="2323" y="21600"/>
                  <a:pt x="3856" y="21600"/>
                </a:cubicBezTo>
                <a:lnTo>
                  <a:pt x="3856" y="21415"/>
                </a:lnTo>
                <a:cubicBezTo>
                  <a:pt x="2167" y="21415"/>
                  <a:pt x="794" y="19858"/>
                  <a:pt x="794" y="17942"/>
                </a:cubicBezTo>
                <a:cubicBezTo>
                  <a:pt x="794" y="16027"/>
                  <a:pt x="2167" y="14470"/>
                  <a:pt x="3856" y="14470"/>
                </a:cubicBezTo>
                <a:lnTo>
                  <a:pt x="17740" y="14458"/>
                </a:lnTo>
                <a:cubicBezTo>
                  <a:pt x="19269" y="14458"/>
                  <a:pt x="20553" y="13245"/>
                  <a:pt x="20884" y="11621"/>
                </a:cubicBezTo>
                <a:cubicBezTo>
                  <a:pt x="20928" y="11398"/>
                  <a:pt x="21051" y="11200"/>
                  <a:pt x="21221" y="11074"/>
                </a:cubicBezTo>
                <a:lnTo>
                  <a:pt x="21600" y="10800"/>
                </a:lnTo>
                <a:lnTo>
                  <a:pt x="21221" y="10526"/>
                </a:lnTo>
                <a:close/>
              </a:path>
            </a:pathLst>
          </a:custGeom>
          <a:solidFill>
            <a:schemeClr val="accent2">
              <a:lumMod val="75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800"/>
          </a:p>
        </p:txBody>
      </p:sp>
      <p:grpSp>
        <p:nvGrpSpPr>
          <p:cNvPr id="7" name="Group 89">
            <a:extLst>
              <a:ext uri="{FF2B5EF4-FFF2-40B4-BE49-F238E27FC236}">
                <a16:creationId xmlns:a16="http://schemas.microsoft.com/office/drawing/2014/main" id="{13530528-BF23-555E-ABC9-3DB107783FAA}"/>
              </a:ext>
            </a:extLst>
          </p:cNvPr>
          <p:cNvGrpSpPr/>
          <p:nvPr/>
        </p:nvGrpSpPr>
        <p:grpSpPr>
          <a:xfrm>
            <a:off x="7405424" y="5037314"/>
            <a:ext cx="3916702" cy="854441"/>
            <a:chOff x="2384975" y="4690556"/>
            <a:chExt cx="4374485" cy="1088903"/>
          </a:xfrm>
          <a:solidFill>
            <a:schemeClr val="accent2">
              <a:lumMod val="20000"/>
              <a:lumOff val="80000"/>
            </a:schemeClr>
          </a:solidFill>
        </p:grpSpPr>
        <p:sp>
          <p:nvSpPr>
            <p:cNvPr id="8" name="Shape">
              <a:extLst>
                <a:ext uri="{FF2B5EF4-FFF2-40B4-BE49-F238E27FC236}">
                  <a16:creationId xmlns:a16="http://schemas.microsoft.com/office/drawing/2014/main" id="{2BB60184-76CB-76D0-E7CA-6999DA4F5B20}"/>
                </a:ext>
              </a:extLst>
            </p:cNvPr>
            <p:cNvSpPr/>
            <p:nvPr/>
          </p:nvSpPr>
          <p:spPr>
            <a:xfrm>
              <a:off x="2385413" y="4690556"/>
              <a:ext cx="4374047" cy="10889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43"/>
                    <a:pt x="1201" y="0"/>
                    <a:pt x="2689" y="0"/>
                  </a:cubicBezTo>
                  <a:lnTo>
                    <a:pt x="18911" y="0"/>
                  </a:lnTo>
                  <a:cubicBezTo>
                    <a:pt x="20394" y="0"/>
                    <a:pt x="21600" y="4825"/>
                    <a:pt x="21600" y="10800"/>
                  </a:cubicBezTo>
                  <a:lnTo>
                    <a:pt x="21600" y="10800"/>
                  </a:lnTo>
                  <a:cubicBezTo>
                    <a:pt x="21600" y="16757"/>
                    <a:pt x="20399" y="21600"/>
                    <a:pt x="18911" y="21600"/>
                  </a:cubicBezTo>
                  <a:lnTo>
                    <a:pt x="2684" y="21600"/>
                  </a:lnTo>
                  <a:cubicBezTo>
                    <a:pt x="1201" y="21600"/>
                    <a:pt x="0" y="16775"/>
                    <a:pt x="0" y="10800"/>
                  </a:cubicBezTo>
                  <a:close/>
                </a:path>
              </a:pathLst>
            </a:custGeom>
            <a:grpFill/>
            <a:ln w="12700">
              <a:miter lim="400000"/>
            </a:ln>
            <a:effectLst>
              <a:outerShdw blurRad="254000" dist="190500" dir="13500000" algn="tl" rotWithShape="0">
                <a:schemeClr val="bg1"/>
              </a:outerShdw>
            </a:effectLst>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1" name="Shape">
              <a:extLst>
                <a:ext uri="{FF2B5EF4-FFF2-40B4-BE49-F238E27FC236}">
                  <a16:creationId xmlns:a16="http://schemas.microsoft.com/office/drawing/2014/main" id="{20FA5442-45BF-C78C-2849-761B9AD97B50}"/>
                </a:ext>
              </a:extLst>
            </p:cNvPr>
            <p:cNvSpPr/>
            <p:nvPr/>
          </p:nvSpPr>
          <p:spPr>
            <a:xfrm>
              <a:off x="2384975" y="4690556"/>
              <a:ext cx="4374047" cy="10889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43"/>
                    <a:pt x="1201" y="0"/>
                    <a:pt x="2689" y="0"/>
                  </a:cubicBezTo>
                  <a:lnTo>
                    <a:pt x="18911" y="0"/>
                  </a:lnTo>
                  <a:cubicBezTo>
                    <a:pt x="20394" y="0"/>
                    <a:pt x="21600" y="4825"/>
                    <a:pt x="21600" y="10800"/>
                  </a:cubicBezTo>
                  <a:lnTo>
                    <a:pt x="21600" y="10800"/>
                  </a:lnTo>
                  <a:cubicBezTo>
                    <a:pt x="21600" y="16757"/>
                    <a:pt x="20399" y="21600"/>
                    <a:pt x="18911" y="21600"/>
                  </a:cubicBezTo>
                  <a:lnTo>
                    <a:pt x="2684" y="21600"/>
                  </a:lnTo>
                  <a:cubicBezTo>
                    <a:pt x="1201" y="21600"/>
                    <a:pt x="0" y="16775"/>
                    <a:pt x="0" y="10800"/>
                  </a:cubicBezTo>
                  <a:close/>
                </a:path>
              </a:pathLst>
            </a:custGeom>
            <a:grpFill/>
            <a:ln w="12700">
              <a:miter lim="400000"/>
            </a:ln>
            <a:effectLst>
              <a:outerShdw blurRad="254000" dist="190500" dir="2700000" algn="tl" rotWithShape="0">
                <a:schemeClr val="bg1">
                  <a:lumMod val="75000"/>
                  <a:alpha val="40000"/>
                </a:schemeClr>
              </a:outerShdw>
            </a:effectLst>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grpSp>
      <p:grpSp>
        <p:nvGrpSpPr>
          <p:cNvPr id="12" name="Group 88">
            <a:extLst>
              <a:ext uri="{FF2B5EF4-FFF2-40B4-BE49-F238E27FC236}">
                <a16:creationId xmlns:a16="http://schemas.microsoft.com/office/drawing/2014/main" id="{F2F958A0-8705-BB89-3E7E-1F1F1BC90E6D}"/>
              </a:ext>
            </a:extLst>
          </p:cNvPr>
          <p:cNvGrpSpPr/>
          <p:nvPr/>
        </p:nvGrpSpPr>
        <p:grpSpPr>
          <a:xfrm>
            <a:off x="7345791" y="3834062"/>
            <a:ext cx="3916310" cy="854441"/>
            <a:chOff x="2384975" y="3197706"/>
            <a:chExt cx="4374047" cy="1088903"/>
          </a:xfrm>
          <a:solidFill>
            <a:schemeClr val="accent2">
              <a:lumMod val="20000"/>
              <a:lumOff val="80000"/>
            </a:schemeClr>
          </a:solidFill>
        </p:grpSpPr>
        <p:sp>
          <p:nvSpPr>
            <p:cNvPr id="13" name="Shape">
              <a:extLst>
                <a:ext uri="{FF2B5EF4-FFF2-40B4-BE49-F238E27FC236}">
                  <a16:creationId xmlns:a16="http://schemas.microsoft.com/office/drawing/2014/main" id="{7F374DCF-FD60-00C2-6B24-3094EF40A9B6}"/>
                </a:ext>
              </a:extLst>
            </p:cNvPr>
            <p:cNvSpPr/>
            <p:nvPr/>
          </p:nvSpPr>
          <p:spPr>
            <a:xfrm>
              <a:off x="2384975" y="3197706"/>
              <a:ext cx="4374047" cy="10889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10800"/>
                  </a:lnTo>
                  <a:cubicBezTo>
                    <a:pt x="21600" y="16757"/>
                    <a:pt x="20399" y="21600"/>
                    <a:pt x="18911" y="21600"/>
                  </a:cubicBezTo>
                  <a:lnTo>
                    <a:pt x="2689" y="21600"/>
                  </a:lnTo>
                  <a:cubicBezTo>
                    <a:pt x="1206" y="21600"/>
                    <a:pt x="0" y="16775"/>
                    <a:pt x="0" y="10800"/>
                  </a:cubicBezTo>
                  <a:lnTo>
                    <a:pt x="0" y="10800"/>
                  </a:lnTo>
                  <a:cubicBezTo>
                    <a:pt x="0" y="4843"/>
                    <a:pt x="1201" y="0"/>
                    <a:pt x="2689" y="0"/>
                  </a:cubicBezTo>
                  <a:lnTo>
                    <a:pt x="18911" y="0"/>
                  </a:lnTo>
                  <a:cubicBezTo>
                    <a:pt x="20399" y="0"/>
                    <a:pt x="21600" y="4825"/>
                    <a:pt x="21600" y="10800"/>
                  </a:cubicBezTo>
                  <a:close/>
                </a:path>
              </a:pathLst>
            </a:custGeom>
            <a:grpFill/>
            <a:ln w="12700">
              <a:miter lim="400000"/>
            </a:ln>
            <a:effectLst>
              <a:outerShdw blurRad="254000" dist="190500" dir="13500000" algn="tl" rotWithShape="0">
                <a:schemeClr val="bg1"/>
              </a:outerShdw>
            </a:effectLst>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sp>
          <p:nvSpPr>
            <p:cNvPr id="14" name="Shape">
              <a:extLst>
                <a:ext uri="{FF2B5EF4-FFF2-40B4-BE49-F238E27FC236}">
                  <a16:creationId xmlns:a16="http://schemas.microsoft.com/office/drawing/2014/main" id="{F54954E8-B93B-97B8-E310-80FF6A2EB46E}"/>
                </a:ext>
              </a:extLst>
            </p:cNvPr>
            <p:cNvSpPr/>
            <p:nvPr/>
          </p:nvSpPr>
          <p:spPr>
            <a:xfrm>
              <a:off x="2384975" y="3197706"/>
              <a:ext cx="4374047" cy="108890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10800"/>
                  </a:lnTo>
                  <a:cubicBezTo>
                    <a:pt x="21600" y="16757"/>
                    <a:pt x="20399" y="21600"/>
                    <a:pt x="18911" y="21600"/>
                  </a:cubicBezTo>
                  <a:lnTo>
                    <a:pt x="2689" y="21600"/>
                  </a:lnTo>
                  <a:cubicBezTo>
                    <a:pt x="1206" y="21600"/>
                    <a:pt x="0" y="16775"/>
                    <a:pt x="0" y="10800"/>
                  </a:cubicBezTo>
                  <a:lnTo>
                    <a:pt x="0" y="10800"/>
                  </a:lnTo>
                  <a:cubicBezTo>
                    <a:pt x="0" y="4843"/>
                    <a:pt x="1201" y="0"/>
                    <a:pt x="2689" y="0"/>
                  </a:cubicBezTo>
                  <a:lnTo>
                    <a:pt x="18911" y="0"/>
                  </a:lnTo>
                  <a:cubicBezTo>
                    <a:pt x="20399" y="0"/>
                    <a:pt x="21600" y="4825"/>
                    <a:pt x="21600" y="10800"/>
                  </a:cubicBezTo>
                  <a:close/>
                </a:path>
              </a:pathLst>
            </a:custGeom>
            <a:grpFill/>
            <a:ln w="12700">
              <a:miter lim="400000"/>
            </a:ln>
            <a:effectLst>
              <a:outerShdw blurRad="254000" dist="190500" dir="2700000" algn="tl" rotWithShape="0">
                <a:schemeClr val="bg1">
                  <a:lumMod val="75000"/>
                  <a:alpha val="40000"/>
                </a:schemeClr>
              </a:outerShdw>
            </a:effectLst>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a:solidFill>
                  <a:srgbClr val="FFFFFF"/>
                </a:solidFill>
              </a:endParaRPr>
            </a:p>
          </p:txBody>
        </p:sp>
      </p:grpSp>
      <p:grpSp>
        <p:nvGrpSpPr>
          <p:cNvPr id="15" name="Group 87">
            <a:extLst>
              <a:ext uri="{FF2B5EF4-FFF2-40B4-BE49-F238E27FC236}">
                <a16:creationId xmlns:a16="http://schemas.microsoft.com/office/drawing/2014/main" id="{B739E64A-EF15-3355-4A8E-989E69DD032F}"/>
              </a:ext>
            </a:extLst>
          </p:cNvPr>
          <p:cNvGrpSpPr/>
          <p:nvPr/>
        </p:nvGrpSpPr>
        <p:grpSpPr>
          <a:xfrm>
            <a:off x="7397397" y="2699665"/>
            <a:ext cx="3916310" cy="859073"/>
            <a:chOff x="732219" y="1563294"/>
            <a:chExt cx="4374047" cy="1094806"/>
          </a:xfrm>
          <a:solidFill>
            <a:schemeClr val="accent2">
              <a:lumMod val="20000"/>
              <a:lumOff val="80000"/>
            </a:schemeClr>
          </a:solidFill>
        </p:grpSpPr>
        <p:sp>
          <p:nvSpPr>
            <p:cNvPr id="16" name="Shape">
              <a:extLst>
                <a:ext uri="{FF2B5EF4-FFF2-40B4-BE49-F238E27FC236}">
                  <a16:creationId xmlns:a16="http://schemas.microsoft.com/office/drawing/2014/main" id="{19743176-EDB6-C462-7A94-5B2FF238D3A3}"/>
                </a:ext>
              </a:extLst>
            </p:cNvPr>
            <p:cNvSpPr/>
            <p:nvPr/>
          </p:nvSpPr>
          <p:spPr>
            <a:xfrm>
              <a:off x="732219" y="1569197"/>
              <a:ext cx="4374047" cy="10889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43"/>
                    <a:pt x="1201" y="0"/>
                    <a:pt x="2689" y="0"/>
                  </a:cubicBezTo>
                  <a:lnTo>
                    <a:pt x="18911" y="0"/>
                  </a:lnTo>
                  <a:cubicBezTo>
                    <a:pt x="20394" y="0"/>
                    <a:pt x="21600" y="4825"/>
                    <a:pt x="21600" y="10800"/>
                  </a:cubicBezTo>
                  <a:lnTo>
                    <a:pt x="21600" y="10800"/>
                  </a:lnTo>
                  <a:cubicBezTo>
                    <a:pt x="21600" y="16757"/>
                    <a:pt x="20399" y="21600"/>
                    <a:pt x="18911" y="21600"/>
                  </a:cubicBezTo>
                  <a:lnTo>
                    <a:pt x="2684" y="21600"/>
                  </a:lnTo>
                  <a:cubicBezTo>
                    <a:pt x="1201" y="21583"/>
                    <a:pt x="0" y="16757"/>
                    <a:pt x="0" y="10800"/>
                  </a:cubicBezTo>
                  <a:close/>
                </a:path>
              </a:pathLst>
            </a:custGeom>
            <a:grpFill/>
            <a:ln w="12700">
              <a:miter lim="400000"/>
            </a:ln>
            <a:effectLst>
              <a:outerShdw blurRad="254000" dist="190500" dir="13500000" algn="tl" rotWithShape="0">
                <a:schemeClr val="bg1"/>
              </a:outerShdw>
            </a:effectLst>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dirty="0">
                <a:solidFill>
                  <a:srgbClr val="FFFFFF"/>
                </a:solidFill>
              </a:endParaRPr>
            </a:p>
          </p:txBody>
        </p:sp>
        <p:sp>
          <p:nvSpPr>
            <p:cNvPr id="17" name="Shape">
              <a:extLst>
                <a:ext uri="{FF2B5EF4-FFF2-40B4-BE49-F238E27FC236}">
                  <a16:creationId xmlns:a16="http://schemas.microsoft.com/office/drawing/2014/main" id="{60C713D9-9723-4076-DB6D-351987EAD3E5}"/>
                </a:ext>
              </a:extLst>
            </p:cNvPr>
            <p:cNvSpPr/>
            <p:nvPr/>
          </p:nvSpPr>
          <p:spPr>
            <a:xfrm>
              <a:off x="732219" y="1563294"/>
              <a:ext cx="4374047" cy="10889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43"/>
                    <a:pt x="1201" y="0"/>
                    <a:pt x="2689" y="0"/>
                  </a:cubicBezTo>
                  <a:lnTo>
                    <a:pt x="18911" y="0"/>
                  </a:lnTo>
                  <a:cubicBezTo>
                    <a:pt x="20394" y="0"/>
                    <a:pt x="21600" y="4825"/>
                    <a:pt x="21600" y="10800"/>
                  </a:cubicBezTo>
                  <a:lnTo>
                    <a:pt x="21600" y="10800"/>
                  </a:lnTo>
                  <a:cubicBezTo>
                    <a:pt x="21600" y="16757"/>
                    <a:pt x="20399" y="21600"/>
                    <a:pt x="18911" y="21600"/>
                  </a:cubicBezTo>
                  <a:lnTo>
                    <a:pt x="2684" y="21600"/>
                  </a:lnTo>
                  <a:cubicBezTo>
                    <a:pt x="1201" y="21583"/>
                    <a:pt x="0" y="16757"/>
                    <a:pt x="0" y="10800"/>
                  </a:cubicBezTo>
                  <a:close/>
                </a:path>
              </a:pathLst>
            </a:custGeom>
            <a:grpFill/>
            <a:ln w="12700">
              <a:miter lim="400000"/>
            </a:ln>
            <a:effectLst>
              <a:outerShdw blurRad="254000" dist="190500" dir="2700000" algn="tl" rotWithShape="0">
                <a:schemeClr val="bg1">
                  <a:lumMod val="75000"/>
                  <a:alpha val="40000"/>
                </a:schemeClr>
              </a:outerShdw>
            </a:effectLst>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800" dirty="0">
                <a:solidFill>
                  <a:srgbClr val="FFFFFF"/>
                </a:solidFill>
              </a:endParaRPr>
            </a:p>
          </p:txBody>
        </p:sp>
      </p:grpSp>
      <p:sp>
        <p:nvSpPr>
          <p:cNvPr id="18" name="CuadroTexto 17">
            <a:extLst>
              <a:ext uri="{FF2B5EF4-FFF2-40B4-BE49-F238E27FC236}">
                <a16:creationId xmlns:a16="http://schemas.microsoft.com/office/drawing/2014/main" id="{098E0E3E-109C-FD7B-FAEE-9AD84771CF53}"/>
              </a:ext>
            </a:extLst>
          </p:cNvPr>
          <p:cNvSpPr txBox="1"/>
          <p:nvPr/>
        </p:nvSpPr>
        <p:spPr>
          <a:xfrm>
            <a:off x="7527958" y="2773190"/>
            <a:ext cx="3458622" cy="738664"/>
          </a:xfrm>
          <a:prstGeom prst="rect">
            <a:avLst/>
          </a:prstGeom>
          <a:noFill/>
        </p:spPr>
        <p:txBody>
          <a:bodyPr wrap="square" rtlCol="0">
            <a:spAutoFit/>
          </a:bodyPr>
          <a:lstStyle/>
          <a:p>
            <a:pPr algn="ctr"/>
            <a:r>
              <a:rPr lang="es-CO" sz="1400" b="1" dirty="0">
                <a:latin typeface="Nunito" pitchFamily="2" charset="0"/>
              </a:rPr>
              <a:t>Empresas de servicios aéreos comerciales de transporte público regular de pasajeros</a:t>
            </a:r>
          </a:p>
        </p:txBody>
      </p:sp>
      <p:sp>
        <p:nvSpPr>
          <p:cNvPr id="19" name="CuadroTexto 18">
            <a:extLst>
              <a:ext uri="{FF2B5EF4-FFF2-40B4-BE49-F238E27FC236}">
                <a16:creationId xmlns:a16="http://schemas.microsoft.com/office/drawing/2014/main" id="{01923C2F-8E8C-D165-58E6-BD9F3F375520}"/>
              </a:ext>
            </a:extLst>
          </p:cNvPr>
          <p:cNvSpPr txBox="1"/>
          <p:nvPr/>
        </p:nvSpPr>
        <p:spPr>
          <a:xfrm>
            <a:off x="7824966" y="4093538"/>
            <a:ext cx="3709077" cy="307777"/>
          </a:xfrm>
          <a:prstGeom prst="rect">
            <a:avLst/>
          </a:prstGeom>
          <a:noFill/>
        </p:spPr>
        <p:txBody>
          <a:bodyPr wrap="square" rtlCol="0">
            <a:spAutoFit/>
          </a:bodyPr>
          <a:lstStyle/>
          <a:p>
            <a:r>
              <a:rPr lang="es-CO" sz="1400" b="1" dirty="0">
                <a:latin typeface="Nunito" pitchFamily="2" charset="0"/>
              </a:rPr>
              <a:t>Sociedades Portuarias Regionales</a:t>
            </a:r>
          </a:p>
        </p:txBody>
      </p:sp>
      <p:sp>
        <p:nvSpPr>
          <p:cNvPr id="20" name="CuadroTexto 19">
            <a:extLst>
              <a:ext uri="{FF2B5EF4-FFF2-40B4-BE49-F238E27FC236}">
                <a16:creationId xmlns:a16="http://schemas.microsoft.com/office/drawing/2014/main" id="{6C5578F9-5878-185C-25C0-C6F4F72ED196}"/>
              </a:ext>
            </a:extLst>
          </p:cNvPr>
          <p:cNvSpPr txBox="1"/>
          <p:nvPr/>
        </p:nvSpPr>
        <p:spPr>
          <a:xfrm>
            <a:off x="7378182" y="5011983"/>
            <a:ext cx="3758175" cy="954107"/>
          </a:xfrm>
          <a:prstGeom prst="rect">
            <a:avLst/>
          </a:prstGeom>
          <a:noFill/>
        </p:spPr>
        <p:txBody>
          <a:bodyPr wrap="square" rtlCol="0">
            <a:spAutoFit/>
          </a:bodyPr>
          <a:lstStyle/>
          <a:p>
            <a:pPr algn="ctr"/>
            <a:r>
              <a:rPr lang="es-MX" sz="1400" b="1" dirty="0">
                <a:latin typeface="Nunito" pitchFamily="2" charset="0"/>
              </a:rPr>
              <a:t>Concesionarios de servicios de los Organismos de Tránsito que desarrollan actividades de apoyo al tránsito y al transporte</a:t>
            </a:r>
            <a:endParaRPr lang="es-CO" sz="1400" b="1" dirty="0">
              <a:latin typeface="Nunito" pitchFamily="2" charset="0"/>
            </a:endParaRPr>
          </a:p>
        </p:txBody>
      </p:sp>
      <p:sp>
        <p:nvSpPr>
          <p:cNvPr id="21" name="CuadroTexto 20">
            <a:extLst>
              <a:ext uri="{FF2B5EF4-FFF2-40B4-BE49-F238E27FC236}">
                <a16:creationId xmlns:a16="http://schemas.microsoft.com/office/drawing/2014/main" id="{CE8C28A0-B40B-3744-9AE2-6070981FD176}"/>
              </a:ext>
            </a:extLst>
          </p:cNvPr>
          <p:cNvSpPr txBox="1"/>
          <p:nvPr/>
        </p:nvSpPr>
        <p:spPr>
          <a:xfrm>
            <a:off x="6791439" y="1084543"/>
            <a:ext cx="4658430" cy="1061829"/>
          </a:xfrm>
          <a:prstGeom prst="rect">
            <a:avLst/>
          </a:prstGeom>
          <a:noFill/>
        </p:spPr>
        <p:txBody>
          <a:bodyPr wrap="square" rtlCol="0">
            <a:spAutoFit/>
          </a:bodyPr>
          <a:lstStyle/>
          <a:p>
            <a:pPr algn="ctr"/>
            <a:r>
              <a:rPr lang="es-MX" sz="1600" b="1" dirty="0">
                <a:latin typeface="Nunito" pitchFamily="2" charset="0"/>
              </a:rPr>
              <a:t>Subsectores que en el 2024 estarán sometidos a la supervisión de Modelo de Negocio Especial</a:t>
            </a:r>
          </a:p>
          <a:p>
            <a:endParaRPr lang="es-CO" sz="800" b="1" dirty="0">
              <a:latin typeface="Nunito" pitchFamily="2" charset="0"/>
            </a:endParaRPr>
          </a:p>
          <a:p>
            <a:endParaRPr lang="es-CO" sz="1050" dirty="0">
              <a:latin typeface="Nunito" pitchFamily="2" charset="0"/>
            </a:endParaRPr>
          </a:p>
          <a:p>
            <a:r>
              <a:rPr lang="es-CO" sz="1050" dirty="0">
                <a:latin typeface="Nunito" pitchFamily="2" charset="0"/>
              </a:rPr>
              <a:t>Resolución Nro. 517 del 31 de enero de 2024</a:t>
            </a:r>
          </a:p>
        </p:txBody>
      </p:sp>
      <p:cxnSp>
        <p:nvCxnSpPr>
          <p:cNvPr id="23" name="Conector recto 22">
            <a:extLst>
              <a:ext uri="{FF2B5EF4-FFF2-40B4-BE49-F238E27FC236}">
                <a16:creationId xmlns:a16="http://schemas.microsoft.com/office/drawing/2014/main" id="{E9B7E72A-461C-69B4-4A99-2F962A475869}"/>
              </a:ext>
            </a:extLst>
          </p:cNvPr>
          <p:cNvCxnSpPr/>
          <p:nvPr/>
        </p:nvCxnSpPr>
        <p:spPr>
          <a:xfrm>
            <a:off x="6206578" y="1089619"/>
            <a:ext cx="0" cy="5194959"/>
          </a:xfrm>
          <a:prstGeom prst="line">
            <a:avLst/>
          </a:prstGeom>
          <a:ln>
            <a:prstDash val="dash"/>
          </a:ln>
        </p:spPr>
        <p:style>
          <a:lnRef idx="1">
            <a:schemeClr val="accent2"/>
          </a:lnRef>
          <a:fillRef idx="0">
            <a:schemeClr val="accent2"/>
          </a:fillRef>
          <a:effectRef idx="0">
            <a:schemeClr val="accent2"/>
          </a:effectRef>
          <a:fontRef idx="minor">
            <a:schemeClr val="tx1"/>
          </a:fontRef>
        </p:style>
      </p:cxnSp>
      <p:pic>
        <p:nvPicPr>
          <p:cNvPr id="2" name="Imagen 1">
            <a:extLst>
              <a:ext uri="{FF2B5EF4-FFF2-40B4-BE49-F238E27FC236}">
                <a16:creationId xmlns:a16="http://schemas.microsoft.com/office/drawing/2014/main" id="{48FFED91-58C9-0EEE-F2F5-2D6E878FF4DC}"/>
              </a:ext>
            </a:extLst>
          </p:cNvPr>
          <p:cNvPicPr>
            <a:picLocks noChangeAspect="1"/>
          </p:cNvPicPr>
          <p:nvPr/>
        </p:nvPicPr>
        <p:blipFill>
          <a:blip r:embed="rId6"/>
          <a:stretch>
            <a:fillRect/>
          </a:stretch>
        </p:blipFill>
        <p:spPr>
          <a:xfrm>
            <a:off x="8976446" y="-100958"/>
            <a:ext cx="1823688" cy="1298466"/>
          </a:xfrm>
          <a:prstGeom prst="rect">
            <a:avLst/>
          </a:prstGeom>
        </p:spPr>
      </p:pic>
    </p:spTree>
    <p:extLst>
      <p:ext uri="{BB962C8B-B14F-4D97-AF65-F5344CB8AC3E}">
        <p14:creationId xmlns:p14="http://schemas.microsoft.com/office/powerpoint/2010/main" val="156163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9072" y="2353444"/>
            <a:ext cx="4205079" cy="3867443"/>
            <a:chOff x="161217" y="2634036"/>
            <a:chExt cx="4205079" cy="3252101"/>
          </a:xfrm>
        </p:grpSpPr>
        <p:pic>
          <p:nvPicPr>
            <p:cNvPr id="4" name="object 4"/>
            <p:cNvPicPr/>
            <p:nvPr/>
          </p:nvPicPr>
          <p:blipFill>
            <a:blip r:embed="rId2" cstate="print"/>
            <a:stretch>
              <a:fillRect/>
            </a:stretch>
          </p:blipFill>
          <p:spPr>
            <a:xfrm>
              <a:off x="161217" y="2634036"/>
              <a:ext cx="2550985" cy="2753931"/>
            </a:xfrm>
            <a:prstGeom prst="rect">
              <a:avLst/>
            </a:prstGeom>
          </p:spPr>
        </p:pic>
        <p:pic>
          <p:nvPicPr>
            <p:cNvPr id="5" name="object 5"/>
            <p:cNvPicPr/>
            <p:nvPr/>
          </p:nvPicPr>
          <p:blipFill>
            <a:blip r:embed="rId3" cstate="print"/>
            <a:stretch>
              <a:fillRect/>
            </a:stretch>
          </p:blipFill>
          <p:spPr>
            <a:xfrm>
              <a:off x="2599726" y="2642730"/>
              <a:ext cx="1766570" cy="2731108"/>
            </a:xfrm>
            <a:prstGeom prst="rect">
              <a:avLst/>
            </a:prstGeom>
          </p:spPr>
        </p:pic>
        <p:sp>
          <p:nvSpPr>
            <p:cNvPr id="9" name="object 9"/>
            <p:cNvSpPr/>
            <p:nvPr/>
          </p:nvSpPr>
          <p:spPr>
            <a:xfrm>
              <a:off x="212554" y="5415737"/>
              <a:ext cx="4153742" cy="470400"/>
            </a:xfrm>
            <a:custGeom>
              <a:avLst/>
              <a:gdLst/>
              <a:ahLst/>
              <a:cxnLst/>
              <a:rect l="l" t="t" r="r" b="b"/>
              <a:pathLst>
                <a:path w="4550410" h="340995">
                  <a:moveTo>
                    <a:pt x="4427283" y="0"/>
                  </a:moveTo>
                  <a:lnTo>
                    <a:pt x="4427283" y="85172"/>
                  </a:lnTo>
                  <a:lnTo>
                    <a:pt x="122895" y="85172"/>
                  </a:lnTo>
                  <a:lnTo>
                    <a:pt x="122895" y="0"/>
                  </a:lnTo>
                  <a:lnTo>
                    <a:pt x="0" y="170338"/>
                  </a:lnTo>
                  <a:lnTo>
                    <a:pt x="122895" y="340676"/>
                  </a:lnTo>
                  <a:lnTo>
                    <a:pt x="122895" y="255511"/>
                  </a:lnTo>
                  <a:lnTo>
                    <a:pt x="4427283" y="255511"/>
                  </a:lnTo>
                  <a:lnTo>
                    <a:pt x="4427283" y="340676"/>
                  </a:lnTo>
                  <a:lnTo>
                    <a:pt x="4550178" y="170338"/>
                  </a:lnTo>
                  <a:lnTo>
                    <a:pt x="4427283" y="0"/>
                  </a:lnTo>
                  <a:close/>
                </a:path>
              </a:pathLst>
            </a:custGeom>
            <a:solidFill>
              <a:srgbClr val="C00000"/>
            </a:solidFill>
          </p:spPr>
          <p:txBody>
            <a:bodyPr wrap="square" lIns="0" tIns="0" rIns="0" bIns="0" rtlCol="0" anchor="ctr"/>
            <a:lstStyle/>
            <a:p>
              <a:pPr algn="ctr"/>
              <a:r>
                <a:rPr lang="es-ES" sz="1600" b="1" dirty="0">
                  <a:solidFill>
                    <a:schemeClr val="bg1"/>
                  </a:solidFill>
                </a:rPr>
                <a:t>Estabilidad macroeconómica</a:t>
              </a:r>
              <a:endParaRPr sz="1600" b="1" dirty="0">
                <a:solidFill>
                  <a:schemeClr val="bg1"/>
                </a:solidFill>
              </a:endParaRPr>
            </a:p>
          </p:txBody>
        </p:sp>
      </p:grpSp>
      <p:sp>
        <p:nvSpPr>
          <p:cNvPr id="14" name="object 14"/>
          <p:cNvSpPr/>
          <p:nvPr/>
        </p:nvSpPr>
        <p:spPr>
          <a:xfrm>
            <a:off x="189031" y="1567029"/>
            <a:ext cx="4135120" cy="537845"/>
          </a:xfrm>
          <a:custGeom>
            <a:avLst/>
            <a:gdLst/>
            <a:ahLst/>
            <a:cxnLst/>
            <a:rect l="l" t="t" r="r" b="b"/>
            <a:pathLst>
              <a:path w="4135120" h="537844">
                <a:moveTo>
                  <a:pt x="0" y="89577"/>
                </a:moveTo>
                <a:lnTo>
                  <a:pt x="7039" y="54709"/>
                </a:lnTo>
                <a:lnTo>
                  <a:pt x="26236" y="26236"/>
                </a:lnTo>
                <a:lnTo>
                  <a:pt x="54709" y="7039"/>
                </a:lnTo>
                <a:lnTo>
                  <a:pt x="89576" y="0"/>
                </a:lnTo>
                <a:lnTo>
                  <a:pt x="4045158" y="0"/>
                </a:lnTo>
                <a:lnTo>
                  <a:pt x="4080025" y="7039"/>
                </a:lnTo>
                <a:lnTo>
                  <a:pt x="4108498" y="26236"/>
                </a:lnTo>
                <a:lnTo>
                  <a:pt x="4127695" y="54709"/>
                </a:lnTo>
                <a:lnTo>
                  <a:pt x="4134735" y="89577"/>
                </a:lnTo>
                <a:lnTo>
                  <a:pt x="4134735" y="447885"/>
                </a:lnTo>
                <a:lnTo>
                  <a:pt x="4127695" y="482752"/>
                </a:lnTo>
                <a:lnTo>
                  <a:pt x="4108498" y="511225"/>
                </a:lnTo>
                <a:lnTo>
                  <a:pt x="4080025" y="530422"/>
                </a:lnTo>
                <a:lnTo>
                  <a:pt x="4045158" y="537462"/>
                </a:lnTo>
                <a:lnTo>
                  <a:pt x="89576" y="537462"/>
                </a:lnTo>
                <a:lnTo>
                  <a:pt x="54709" y="530422"/>
                </a:lnTo>
                <a:lnTo>
                  <a:pt x="26236" y="511225"/>
                </a:lnTo>
                <a:lnTo>
                  <a:pt x="7039" y="482752"/>
                </a:lnTo>
                <a:lnTo>
                  <a:pt x="0" y="447885"/>
                </a:lnTo>
                <a:lnTo>
                  <a:pt x="0" y="89577"/>
                </a:lnTo>
                <a:close/>
              </a:path>
            </a:pathLst>
          </a:custGeom>
          <a:solidFill>
            <a:srgbClr val="D9723E"/>
          </a:solidFill>
          <a:ln w="12700">
            <a:solidFill>
              <a:srgbClr val="ED7D31"/>
            </a:solidFill>
          </a:ln>
        </p:spPr>
        <p:txBody>
          <a:bodyPr wrap="square" lIns="0" tIns="0" rIns="0" bIns="0" rtlCol="0"/>
          <a:lstStyle/>
          <a:p>
            <a:endParaRPr dirty="0"/>
          </a:p>
        </p:txBody>
      </p:sp>
      <p:sp>
        <p:nvSpPr>
          <p:cNvPr id="15" name="object 15"/>
          <p:cNvSpPr txBox="1"/>
          <p:nvPr/>
        </p:nvSpPr>
        <p:spPr>
          <a:xfrm>
            <a:off x="527611" y="1627417"/>
            <a:ext cx="3457575" cy="385445"/>
          </a:xfrm>
          <a:prstGeom prst="rect">
            <a:avLst/>
          </a:prstGeom>
        </p:spPr>
        <p:txBody>
          <a:bodyPr vert="horz" wrap="square" lIns="0" tIns="23495" rIns="0" bIns="0" rtlCol="0">
            <a:spAutoFit/>
          </a:bodyPr>
          <a:lstStyle/>
          <a:p>
            <a:pPr marL="12700" marR="5080" indent="219710">
              <a:lnSpc>
                <a:spcPts val="1390"/>
              </a:lnSpc>
              <a:spcBef>
                <a:spcPts val="185"/>
              </a:spcBef>
            </a:pPr>
            <a:r>
              <a:rPr sz="1200" b="1" spc="30" dirty="0">
                <a:solidFill>
                  <a:schemeClr val="bg1"/>
                </a:solidFill>
                <a:latin typeface="Trebuchet MS"/>
                <a:cs typeface="Trebuchet MS"/>
              </a:rPr>
              <a:t>Plan </a:t>
            </a:r>
            <a:r>
              <a:rPr sz="1200" b="1" spc="5" dirty="0">
                <a:solidFill>
                  <a:schemeClr val="bg1"/>
                </a:solidFill>
                <a:latin typeface="Trebuchet MS"/>
                <a:cs typeface="Trebuchet MS"/>
              </a:rPr>
              <a:t>Nacional </a:t>
            </a:r>
            <a:r>
              <a:rPr sz="1200" b="1" spc="-10" dirty="0">
                <a:solidFill>
                  <a:schemeClr val="bg1"/>
                </a:solidFill>
                <a:latin typeface="Trebuchet MS"/>
                <a:cs typeface="Trebuchet MS"/>
              </a:rPr>
              <a:t>de </a:t>
            </a:r>
            <a:r>
              <a:rPr sz="1200" b="1" spc="15" dirty="0">
                <a:solidFill>
                  <a:schemeClr val="bg1"/>
                </a:solidFill>
                <a:latin typeface="Trebuchet MS"/>
                <a:cs typeface="Trebuchet MS"/>
              </a:rPr>
              <a:t>Desarrollo </a:t>
            </a:r>
            <a:r>
              <a:rPr sz="1200" b="1" spc="155" dirty="0">
                <a:solidFill>
                  <a:schemeClr val="bg1"/>
                </a:solidFill>
                <a:latin typeface="Trebuchet MS"/>
                <a:cs typeface="Trebuchet MS"/>
              </a:rPr>
              <a:t>– </a:t>
            </a:r>
            <a:r>
              <a:rPr sz="1200" b="1" spc="30" dirty="0">
                <a:solidFill>
                  <a:schemeClr val="bg1"/>
                </a:solidFill>
                <a:latin typeface="Trebuchet MS"/>
                <a:cs typeface="Trebuchet MS"/>
              </a:rPr>
              <a:t>2022- </a:t>
            </a:r>
            <a:r>
              <a:rPr sz="1200" b="1" spc="20" dirty="0">
                <a:solidFill>
                  <a:schemeClr val="bg1"/>
                </a:solidFill>
                <a:latin typeface="Trebuchet MS"/>
                <a:cs typeface="Trebuchet MS"/>
              </a:rPr>
              <a:t>2026 </a:t>
            </a:r>
            <a:r>
              <a:rPr sz="1200" b="1" spc="25" dirty="0">
                <a:solidFill>
                  <a:schemeClr val="bg1"/>
                </a:solidFill>
                <a:latin typeface="Trebuchet MS"/>
                <a:cs typeface="Trebuchet MS"/>
              </a:rPr>
              <a:t> </a:t>
            </a:r>
            <a:r>
              <a:rPr sz="1200" b="1" spc="50" dirty="0">
                <a:solidFill>
                  <a:schemeClr val="bg1"/>
                </a:solidFill>
                <a:latin typeface="Trebuchet MS"/>
                <a:cs typeface="Trebuchet MS"/>
              </a:rPr>
              <a:t>“COLOMBIA</a:t>
            </a:r>
            <a:r>
              <a:rPr sz="1200" b="1" spc="-45" dirty="0">
                <a:solidFill>
                  <a:schemeClr val="bg1"/>
                </a:solidFill>
                <a:latin typeface="Trebuchet MS"/>
                <a:cs typeface="Trebuchet MS"/>
              </a:rPr>
              <a:t> </a:t>
            </a:r>
            <a:r>
              <a:rPr sz="1200" b="1" spc="60" dirty="0">
                <a:solidFill>
                  <a:schemeClr val="bg1"/>
                </a:solidFill>
                <a:latin typeface="Trebuchet MS"/>
                <a:cs typeface="Trebuchet MS"/>
              </a:rPr>
              <a:t>POTENCIA</a:t>
            </a:r>
            <a:r>
              <a:rPr sz="1200" b="1" spc="-40" dirty="0">
                <a:solidFill>
                  <a:schemeClr val="bg1"/>
                </a:solidFill>
                <a:latin typeface="Trebuchet MS"/>
                <a:cs typeface="Trebuchet MS"/>
              </a:rPr>
              <a:t> </a:t>
            </a:r>
            <a:r>
              <a:rPr sz="1200" b="1" spc="80" dirty="0">
                <a:solidFill>
                  <a:schemeClr val="bg1"/>
                </a:solidFill>
                <a:latin typeface="Trebuchet MS"/>
                <a:cs typeface="Trebuchet MS"/>
              </a:rPr>
              <a:t>MUNDIAL</a:t>
            </a:r>
            <a:r>
              <a:rPr sz="1200" b="1" spc="-35" dirty="0">
                <a:solidFill>
                  <a:schemeClr val="bg1"/>
                </a:solidFill>
                <a:latin typeface="Trebuchet MS"/>
                <a:cs typeface="Trebuchet MS"/>
              </a:rPr>
              <a:t> </a:t>
            </a:r>
            <a:r>
              <a:rPr sz="1200" b="1" spc="85" dirty="0">
                <a:solidFill>
                  <a:schemeClr val="bg1"/>
                </a:solidFill>
                <a:latin typeface="Trebuchet MS"/>
                <a:cs typeface="Trebuchet MS"/>
              </a:rPr>
              <a:t>DE</a:t>
            </a:r>
            <a:r>
              <a:rPr sz="1200" b="1" spc="-40" dirty="0">
                <a:solidFill>
                  <a:schemeClr val="bg1"/>
                </a:solidFill>
                <a:latin typeface="Trebuchet MS"/>
                <a:cs typeface="Trebuchet MS"/>
              </a:rPr>
              <a:t> </a:t>
            </a:r>
            <a:r>
              <a:rPr sz="1200" b="1" spc="70" dirty="0">
                <a:solidFill>
                  <a:schemeClr val="bg1"/>
                </a:solidFill>
                <a:latin typeface="Trebuchet MS"/>
                <a:cs typeface="Trebuchet MS"/>
              </a:rPr>
              <a:t>LA</a:t>
            </a:r>
            <a:r>
              <a:rPr sz="1200" b="1" spc="-40" dirty="0">
                <a:solidFill>
                  <a:schemeClr val="bg1"/>
                </a:solidFill>
                <a:latin typeface="Trebuchet MS"/>
                <a:cs typeface="Trebuchet MS"/>
              </a:rPr>
              <a:t> </a:t>
            </a:r>
            <a:r>
              <a:rPr sz="1200" b="1" spc="-75" dirty="0">
                <a:solidFill>
                  <a:schemeClr val="bg1"/>
                </a:solidFill>
                <a:latin typeface="Trebuchet MS"/>
                <a:cs typeface="Trebuchet MS"/>
              </a:rPr>
              <a:t>VIDA</a:t>
            </a:r>
            <a:r>
              <a:rPr sz="1200" b="1" spc="-75" dirty="0">
                <a:solidFill>
                  <a:schemeClr val="bg1"/>
                </a:solidFill>
                <a:latin typeface="SimSun"/>
                <a:cs typeface="SimSun"/>
              </a:rPr>
              <a:t>”</a:t>
            </a:r>
            <a:endParaRPr sz="1200" b="1" dirty="0">
              <a:solidFill>
                <a:schemeClr val="bg1"/>
              </a:solidFill>
              <a:latin typeface="SimSun"/>
              <a:cs typeface="SimSun"/>
            </a:endParaRPr>
          </a:p>
        </p:txBody>
      </p:sp>
      <p:grpSp>
        <p:nvGrpSpPr>
          <p:cNvPr id="16" name="object 16"/>
          <p:cNvGrpSpPr/>
          <p:nvPr/>
        </p:nvGrpSpPr>
        <p:grpSpPr>
          <a:xfrm>
            <a:off x="5037864" y="1581092"/>
            <a:ext cx="2990215" cy="550545"/>
            <a:chOff x="5335614" y="1758506"/>
            <a:chExt cx="2990215" cy="550545"/>
          </a:xfrm>
          <a:solidFill>
            <a:srgbClr val="D9723E"/>
          </a:solidFill>
        </p:grpSpPr>
        <p:sp>
          <p:nvSpPr>
            <p:cNvPr id="17" name="object 17"/>
            <p:cNvSpPr/>
            <p:nvPr/>
          </p:nvSpPr>
          <p:spPr>
            <a:xfrm>
              <a:off x="5341964" y="1764856"/>
              <a:ext cx="2977515" cy="537845"/>
            </a:xfrm>
            <a:custGeom>
              <a:avLst/>
              <a:gdLst/>
              <a:ahLst/>
              <a:cxnLst/>
              <a:rect l="l" t="t" r="r" b="b"/>
              <a:pathLst>
                <a:path w="2977515" h="537844">
                  <a:moveTo>
                    <a:pt x="2887675" y="0"/>
                  </a:moveTo>
                  <a:lnTo>
                    <a:pt x="89578" y="0"/>
                  </a:lnTo>
                  <a:lnTo>
                    <a:pt x="54710" y="7039"/>
                  </a:lnTo>
                  <a:lnTo>
                    <a:pt x="26236" y="26236"/>
                  </a:lnTo>
                  <a:lnTo>
                    <a:pt x="7039" y="54710"/>
                  </a:lnTo>
                  <a:lnTo>
                    <a:pt x="0" y="89578"/>
                  </a:lnTo>
                  <a:lnTo>
                    <a:pt x="0" y="447884"/>
                  </a:lnTo>
                  <a:lnTo>
                    <a:pt x="7039" y="482751"/>
                  </a:lnTo>
                  <a:lnTo>
                    <a:pt x="26236" y="511224"/>
                  </a:lnTo>
                  <a:lnTo>
                    <a:pt x="54710" y="530422"/>
                  </a:lnTo>
                  <a:lnTo>
                    <a:pt x="89578" y="537461"/>
                  </a:lnTo>
                  <a:lnTo>
                    <a:pt x="2887675" y="537461"/>
                  </a:lnTo>
                  <a:lnTo>
                    <a:pt x="2922542" y="530422"/>
                  </a:lnTo>
                  <a:lnTo>
                    <a:pt x="2951016" y="511224"/>
                  </a:lnTo>
                  <a:lnTo>
                    <a:pt x="2970213" y="482751"/>
                  </a:lnTo>
                  <a:lnTo>
                    <a:pt x="2977253" y="447884"/>
                  </a:lnTo>
                  <a:lnTo>
                    <a:pt x="2977253" y="89578"/>
                  </a:lnTo>
                  <a:lnTo>
                    <a:pt x="2970213" y="54710"/>
                  </a:lnTo>
                  <a:lnTo>
                    <a:pt x="2951016" y="26236"/>
                  </a:lnTo>
                  <a:lnTo>
                    <a:pt x="2922542" y="7039"/>
                  </a:lnTo>
                  <a:lnTo>
                    <a:pt x="2887675" y="0"/>
                  </a:lnTo>
                  <a:close/>
                </a:path>
              </a:pathLst>
            </a:custGeom>
            <a:grpFill/>
          </p:spPr>
          <p:txBody>
            <a:bodyPr wrap="square" lIns="0" tIns="0" rIns="0" bIns="0" rtlCol="0"/>
            <a:lstStyle/>
            <a:p>
              <a:endParaRPr dirty="0"/>
            </a:p>
          </p:txBody>
        </p:sp>
        <p:sp>
          <p:nvSpPr>
            <p:cNvPr id="18" name="object 18"/>
            <p:cNvSpPr/>
            <p:nvPr/>
          </p:nvSpPr>
          <p:spPr>
            <a:xfrm>
              <a:off x="5341964" y="1764856"/>
              <a:ext cx="2977515" cy="537845"/>
            </a:xfrm>
            <a:custGeom>
              <a:avLst/>
              <a:gdLst/>
              <a:ahLst/>
              <a:cxnLst/>
              <a:rect l="l" t="t" r="r" b="b"/>
              <a:pathLst>
                <a:path w="2977515" h="537844">
                  <a:moveTo>
                    <a:pt x="0" y="89578"/>
                  </a:moveTo>
                  <a:lnTo>
                    <a:pt x="7039" y="54710"/>
                  </a:lnTo>
                  <a:lnTo>
                    <a:pt x="26236" y="26236"/>
                  </a:lnTo>
                  <a:lnTo>
                    <a:pt x="54710" y="7039"/>
                  </a:lnTo>
                  <a:lnTo>
                    <a:pt x="89578" y="0"/>
                  </a:lnTo>
                  <a:lnTo>
                    <a:pt x="2887675" y="0"/>
                  </a:lnTo>
                  <a:lnTo>
                    <a:pt x="2922543" y="7039"/>
                  </a:lnTo>
                  <a:lnTo>
                    <a:pt x="2951016" y="26236"/>
                  </a:lnTo>
                  <a:lnTo>
                    <a:pt x="2970213" y="54710"/>
                  </a:lnTo>
                  <a:lnTo>
                    <a:pt x="2977253" y="89578"/>
                  </a:lnTo>
                  <a:lnTo>
                    <a:pt x="2977253" y="447883"/>
                  </a:lnTo>
                  <a:lnTo>
                    <a:pt x="2970213" y="482751"/>
                  </a:lnTo>
                  <a:lnTo>
                    <a:pt x="2951016" y="511225"/>
                  </a:lnTo>
                  <a:lnTo>
                    <a:pt x="2922543" y="530422"/>
                  </a:lnTo>
                  <a:lnTo>
                    <a:pt x="2887675" y="537462"/>
                  </a:lnTo>
                  <a:lnTo>
                    <a:pt x="89578" y="537462"/>
                  </a:lnTo>
                  <a:lnTo>
                    <a:pt x="54710" y="530422"/>
                  </a:lnTo>
                  <a:lnTo>
                    <a:pt x="26236" y="511225"/>
                  </a:lnTo>
                  <a:lnTo>
                    <a:pt x="7039" y="482751"/>
                  </a:lnTo>
                  <a:lnTo>
                    <a:pt x="0" y="447883"/>
                  </a:lnTo>
                  <a:lnTo>
                    <a:pt x="0" y="89578"/>
                  </a:lnTo>
                  <a:close/>
                </a:path>
              </a:pathLst>
            </a:custGeom>
            <a:grpFill/>
            <a:ln w="12700">
              <a:solidFill>
                <a:srgbClr val="ED7D31"/>
              </a:solidFill>
            </a:ln>
          </p:spPr>
          <p:txBody>
            <a:bodyPr wrap="square" lIns="0" tIns="0" rIns="0" bIns="0" rtlCol="0"/>
            <a:lstStyle/>
            <a:p>
              <a:endParaRPr dirty="0"/>
            </a:p>
          </p:txBody>
        </p:sp>
      </p:grpSp>
      <p:sp>
        <p:nvSpPr>
          <p:cNvPr id="19" name="object 19"/>
          <p:cNvSpPr txBox="1"/>
          <p:nvPr/>
        </p:nvSpPr>
        <p:spPr>
          <a:xfrm>
            <a:off x="5179468" y="1730857"/>
            <a:ext cx="2707005" cy="197490"/>
          </a:xfrm>
          <a:prstGeom prst="rect">
            <a:avLst/>
          </a:prstGeom>
        </p:spPr>
        <p:txBody>
          <a:bodyPr vert="horz" wrap="square" lIns="0" tIns="12700" rIns="0" bIns="0" rtlCol="0">
            <a:spAutoFit/>
          </a:bodyPr>
          <a:lstStyle/>
          <a:p>
            <a:pPr marL="12700">
              <a:lnSpc>
                <a:spcPct val="100000"/>
              </a:lnSpc>
              <a:spcBef>
                <a:spcPts val="100"/>
              </a:spcBef>
            </a:pPr>
            <a:r>
              <a:rPr sz="1200" b="1" spc="-5" dirty="0" err="1">
                <a:solidFill>
                  <a:schemeClr val="bg1"/>
                </a:solidFill>
                <a:latin typeface="Trebuchet MS"/>
                <a:cs typeface="Trebuchet MS"/>
              </a:rPr>
              <a:t>Líneas</a:t>
            </a:r>
            <a:r>
              <a:rPr sz="1200" b="1" spc="-45" dirty="0">
                <a:solidFill>
                  <a:schemeClr val="bg1"/>
                </a:solidFill>
                <a:latin typeface="Trebuchet MS"/>
                <a:cs typeface="Trebuchet MS"/>
              </a:rPr>
              <a:t> </a:t>
            </a:r>
            <a:r>
              <a:rPr sz="1200" b="1" dirty="0" err="1">
                <a:solidFill>
                  <a:schemeClr val="bg1"/>
                </a:solidFill>
                <a:latin typeface="Trebuchet MS"/>
                <a:cs typeface="Trebuchet MS"/>
              </a:rPr>
              <a:t>estratégicas</a:t>
            </a:r>
            <a:r>
              <a:rPr sz="1200" b="1" spc="-45" dirty="0">
                <a:solidFill>
                  <a:schemeClr val="bg1"/>
                </a:solidFill>
                <a:latin typeface="Trebuchet MS"/>
                <a:cs typeface="Trebuchet MS"/>
              </a:rPr>
              <a:t> </a:t>
            </a:r>
            <a:r>
              <a:rPr sz="1200" b="1" dirty="0">
                <a:solidFill>
                  <a:schemeClr val="bg1"/>
                </a:solidFill>
                <a:latin typeface="Trebuchet MS"/>
                <a:cs typeface="Trebuchet MS"/>
              </a:rPr>
              <a:t>Sector</a:t>
            </a:r>
            <a:r>
              <a:rPr sz="1200" b="1" spc="-40" dirty="0">
                <a:solidFill>
                  <a:schemeClr val="bg1"/>
                </a:solidFill>
                <a:latin typeface="Trebuchet MS"/>
                <a:cs typeface="Trebuchet MS"/>
              </a:rPr>
              <a:t> </a:t>
            </a:r>
            <a:r>
              <a:rPr sz="1200" b="1" spc="-5" dirty="0" err="1">
                <a:solidFill>
                  <a:schemeClr val="bg1"/>
                </a:solidFill>
                <a:latin typeface="Trebuchet MS"/>
                <a:cs typeface="Trebuchet MS"/>
              </a:rPr>
              <a:t>Transporte</a:t>
            </a:r>
            <a:endParaRPr sz="1200" dirty="0">
              <a:solidFill>
                <a:schemeClr val="bg1"/>
              </a:solidFill>
              <a:latin typeface="Trebuchet MS"/>
              <a:cs typeface="Trebuchet MS"/>
            </a:endParaRPr>
          </a:p>
        </p:txBody>
      </p:sp>
      <p:grpSp>
        <p:nvGrpSpPr>
          <p:cNvPr id="20" name="object 20"/>
          <p:cNvGrpSpPr/>
          <p:nvPr/>
        </p:nvGrpSpPr>
        <p:grpSpPr>
          <a:xfrm>
            <a:off x="8818565" y="1554329"/>
            <a:ext cx="3112135" cy="550545"/>
            <a:chOff x="8830160" y="1751525"/>
            <a:chExt cx="3112135" cy="550545"/>
          </a:xfrm>
          <a:solidFill>
            <a:srgbClr val="D9723E"/>
          </a:solidFill>
        </p:grpSpPr>
        <p:sp>
          <p:nvSpPr>
            <p:cNvPr id="21" name="object 21"/>
            <p:cNvSpPr/>
            <p:nvPr/>
          </p:nvSpPr>
          <p:spPr>
            <a:xfrm>
              <a:off x="8836510" y="1757875"/>
              <a:ext cx="3099435" cy="537845"/>
            </a:xfrm>
            <a:custGeom>
              <a:avLst/>
              <a:gdLst/>
              <a:ahLst/>
              <a:cxnLst/>
              <a:rect l="l" t="t" r="r" b="b"/>
              <a:pathLst>
                <a:path w="3099434" h="537844">
                  <a:moveTo>
                    <a:pt x="3009451" y="0"/>
                  </a:moveTo>
                  <a:lnTo>
                    <a:pt x="89578" y="0"/>
                  </a:lnTo>
                  <a:lnTo>
                    <a:pt x="54710" y="7039"/>
                  </a:lnTo>
                  <a:lnTo>
                    <a:pt x="26236" y="26236"/>
                  </a:lnTo>
                  <a:lnTo>
                    <a:pt x="7039" y="54710"/>
                  </a:lnTo>
                  <a:lnTo>
                    <a:pt x="0" y="89578"/>
                  </a:lnTo>
                  <a:lnTo>
                    <a:pt x="0" y="447883"/>
                  </a:lnTo>
                  <a:lnTo>
                    <a:pt x="7039" y="482751"/>
                  </a:lnTo>
                  <a:lnTo>
                    <a:pt x="26236" y="511224"/>
                  </a:lnTo>
                  <a:lnTo>
                    <a:pt x="54710" y="530421"/>
                  </a:lnTo>
                  <a:lnTo>
                    <a:pt x="89578" y="537461"/>
                  </a:lnTo>
                  <a:lnTo>
                    <a:pt x="3009451" y="537461"/>
                  </a:lnTo>
                  <a:lnTo>
                    <a:pt x="3044319" y="530421"/>
                  </a:lnTo>
                  <a:lnTo>
                    <a:pt x="3072793" y="511224"/>
                  </a:lnTo>
                  <a:lnTo>
                    <a:pt x="3091990" y="482751"/>
                  </a:lnTo>
                  <a:lnTo>
                    <a:pt x="3099029" y="447883"/>
                  </a:lnTo>
                  <a:lnTo>
                    <a:pt x="3099029" y="89578"/>
                  </a:lnTo>
                  <a:lnTo>
                    <a:pt x="3091990" y="54710"/>
                  </a:lnTo>
                  <a:lnTo>
                    <a:pt x="3072793" y="26236"/>
                  </a:lnTo>
                  <a:lnTo>
                    <a:pt x="3044319" y="7039"/>
                  </a:lnTo>
                  <a:lnTo>
                    <a:pt x="3009451" y="0"/>
                  </a:lnTo>
                  <a:close/>
                </a:path>
              </a:pathLst>
            </a:custGeom>
            <a:grpFill/>
          </p:spPr>
          <p:txBody>
            <a:bodyPr wrap="square" lIns="0" tIns="0" rIns="0" bIns="0" rtlCol="0"/>
            <a:lstStyle/>
            <a:p>
              <a:endParaRPr/>
            </a:p>
          </p:txBody>
        </p:sp>
        <p:sp>
          <p:nvSpPr>
            <p:cNvPr id="22" name="object 22"/>
            <p:cNvSpPr/>
            <p:nvPr/>
          </p:nvSpPr>
          <p:spPr>
            <a:xfrm>
              <a:off x="8836510" y="1757875"/>
              <a:ext cx="3099435" cy="537845"/>
            </a:xfrm>
            <a:custGeom>
              <a:avLst/>
              <a:gdLst/>
              <a:ahLst/>
              <a:cxnLst/>
              <a:rect l="l" t="t" r="r" b="b"/>
              <a:pathLst>
                <a:path w="3099434" h="537844">
                  <a:moveTo>
                    <a:pt x="0" y="89578"/>
                  </a:moveTo>
                  <a:lnTo>
                    <a:pt x="7039" y="54710"/>
                  </a:lnTo>
                  <a:lnTo>
                    <a:pt x="26236" y="26236"/>
                  </a:lnTo>
                  <a:lnTo>
                    <a:pt x="54710" y="7039"/>
                  </a:lnTo>
                  <a:lnTo>
                    <a:pt x="89578" y="0"/>
                  </a:lnTo>
                  <a:lnTo>
                    <a:pt x="3009452" y="0"/>
                  </a:lnTo>
                  <a:lnTo>
                    <a:pt x="3044319" y="7039"/>
                  </a:lnTo>
                  <a:lnTo>
                    <a:pt x="3072793" y="26236"/>
                  </a:lnTo>
                  <a:lnTo>
                    <a:pt x="3091990" y="54710"/>
                  </a:lnTo>
                  <a:lnTo>
                    <a:pt x="3099030" y="89578"/>
                  </a:lnTo>
                  <a:lnTo>
                    <a:pt x="3099030" y="447883"/>
                  </a:lnTo>
                  <a:lnTo>
                    <a:pt x="3091990" y="482751"/>
                  </a:lnTo>
                  <a:lnTo>
                    <a:pt x="3072793" y="511225"/>
                  </a:lnTo>
                  <a:lnTo>
                    <a:pt x="3044319" y="530422"/>
                  </a:lnTo>
                  <a:lnTo>
                    <a:pt x="3009452" y="537462"/>
                  </a:lnTo>
                  <a:lnTo>
                    <a:pt x="89578" y="537462"/>
                  </a:lnTo>
                  <a:lnTo>
                    <a:pt x="54710" y="530422"/>
                  </a:lnTo>
                  <a:lnTo>
                    <a:pt x="26236" y="511225"/>
                  </a:lnTo>
                  <a:lnTo>
                    <a:pt x="7039" y="482751"/>
                  </a:lnTo>
                  <a:lnTo>
                    <a:pt x="0" y="447883"/>
                  </a:lnTo>
                  <a:lnTo>
                    <a:pt x="0" y="89578"/>
                  </a:lnTo>
                  <a:close/>
                </a:path>
              </a:pathLst>
            </a:custGeom>
            <a:grpFill/>
            <a:ln w="12700">
              <a:solidFill>
                <a:srgbClr val="ED7D31"/>
              </a:solidFill>
            </a:ln>
          </p:spPr>
          <p:txBody>
            <a:bodyPr wrap="square" lIns="0" tIns="0" rIns="0" bIns="0" rtlCol="0"/>
            <a:lstStyle/>
            <a:p>
              <a:endParaRPr/>
            </a:p>
          </p:txBody>
        </p:sp>
      </p:grpSp>
      <p:sp>
        <p:nvSpPr>
          <p:cNvPr id="23" name="object 23"/>
          <p:cNvSpPr txBox="1"/>
          <p:nvPr/>
        </p:nvSpPr>
        <p:spPr>
          <a:xfrm>
            <a:off x="8929893" y="1713392"/>
            <a:ext cx="2859405" cy="197490"/>
          </a:xfrm>
          <a:prstGeom prst="rect">
            <a:avLst/>
          </a:prstGeom>
        </p:spPr>
        <p:txBody>
          <a:bodyPr vert="horz" wrap="square" lIns="0" tIns="12700" rIns="0" bIns="0" rtlCol="0">
            <a:spAutoFit/>
          </a:bodyPr>
          <a:lstStyle/>
          <a:p>
            <a:pPr marL="12700">
              <a:lnSpc>
                <a:spcPct val="100000"/>
              </a:lnSpc>
              <a:spcBef>
                <a:spcPts val="100"/>
              </a:spcBef>
            </a:pPr>
            <a:r>
              <a:rPr sz="1200" b="1" spc="-5" dirty="0" err="1">
                <a:solidFill>
                  <a:schemeClr val="bg1"/>
                </a:solidFill>
                <a:latin typeface="Trebuchet MS"/>
                <a:cs typeface="Trebuchet MS"/>
              </a:rPr>
              <a:t>Objetivos</a:t>
            </a:r>
            <a:r>
              <a:rPr sz="1200" b="1" spc="-35" dirty="0">
                <a:solidFill>
                  <a:schemeClr val="bg1"/>
                </a:solidFill>
                <a:latin typeface="Trebuchet MS"/>
                <a:cs typeface="Trebuchet MS"/>
              </a:rPr>
              <a:t> </a:t>
            </a:r>
            <a:r>
              <a:rPr sz="1200" b="1" spc="5" dirty="0" err="1">
                <a:solidFill>
                  <a:schemeClr val="bg1"/>
                </a:solidFill>
                <a:latin typeface="Trebuchet MS"/>
                <a:cs typeface="Trebuchet MS"/>
              </a:rPr>
              <a:t>Estratégicos</a:t>
            </a:r>
            <a:r>
              <a:rPr sz="1200" b="1" spc="-40" dirty="0">
                <a:solidFill>
                  <a:schemeClr val="bg1"/>
                </a:solidFill>
                <a:latin typeface="Trebuchet MS"/>
                <a:cs typeface="Trebuchet MS"/>
              </a:rPr>
              <a:t> </a:t>
            </a:r>
            <a:r>
              <a:rPr sz="1200" b="1" dirty="0" err="1">
                <a:solidFill>
                  <a:schemeClr val="bg1"/>
                </a:solidFill>
                <a:latin typeface="Trebuchet MS"/>
                <a:cs typeface="Trebuchet MS"/>
              </a:rPr>
              <a:t>SuperTransporte</a:t>
            </a:r>
            <a:endParaRPr sz="1200" dirty="0">
              <a:solidFill>
                <a:schemeClr val="bg1"/>
              </a:solidFill>
              <a:latin typeface="Trebuchet MS"/>
              <a:cs typeface="Trebuchet MS"/>
            </a:endParaRPr>
          </a:p>
        </p:txBody>
      </p:sp>
      <p:pic>
        <p:nvPicPr>
          <p:cNvPr id="80" name="Imagen 79">
            <a:extLst>
              <a:ext uri="{FF2B5EF4-FFF2-40B4-BE49-F238E27FC236}">
                <a16:creationId xmlns:a16="http://schemas.microsoft.com/office/drawing/2014/main" id="{B14F24DE-9596-C4AE-6722-F1E0F206CDD6}"/>
              </a:ext>
            </a:extLst>
          </p:cNvPr>
          <p:cNvPicPr>
            <a:picLocks noChangeAspect="1"/>
          </p:cNvPicPr>
          <p:nvPr/>
        </p:nvPicPr>
        <p:blipFill>
          <a:blip r:embed="rId4"/>
          <a:stretch>
            <a:fillRect/>
          </a:stretch>
        </p:blipFill>
        <p:spPr>
          <a:xfrm>
            <a:off x="391046" y="336570"/>
            <a:ext cx="1795393" cy="624045"/>
          </a:xfrm>
          <a:prstGeom prst="rect">
            <a:avLst/>
          </a:prstGeom>
        </p:spPr>
      </p:pic>
      <p:pic>
        <p:nvPicPr>
          <p:cNvPr id="81" name="Imagen 80">
            <a:extLst>
              <a:ext uri="{FF2B5EF4-FFF2-40B4-BE49-F238E27FC236}">
                <a16:creationId xmlns:a16="http://schemas.microsoft.com/office/drawing/2014/main" id="{2174F20E-40C2-1834-6DB3-03EAC49D909E}"/>
              </a:ext>
            </a:extLst>
          </p:cNvPr>
          <p:cNvPicPr>
            <a:picLocks noChangeAspect="1"/>
          </p:cNvPicPr>
          <p:nvPr/>
        </p:nvPicPr>
        <p:blipFill>
          <a:blip r:embed="rId5"/>
          <a:stretch>
            <a:fillRect/>
          </a:stretch>
        </p:blipFill>
        <p:spPr>
          <a:xfrm>
            <a:off x="10533933" y="208475"/>
            <a:ext cx="1255365" cy="888159"/>
          </a:xfrm>
          <a:prstGeom prst="rect">
            <a:avLst/>
          </a:prstGeom>
        </p:spPr>
      </p:pic>
      <p:sp>
        <p:nvSpPr>
          <p:cNvPr id="82" name="Rectángulo 81">
            <a:extLst>
              <a:ext uri="{FF2B5EF4-FFF2-40B4-BE49-F238E27FC236}">
                <a16:creationId xmlns:a16="http://schemas.microsoft.com/office/drawing/2014/main" id="{8A7D635D-7940-E432-ED25-BEA1A0B8C534}"/>
              </a:ext>
            </a:extLst>
          </p:cNvPr>
          <p:cNvSpPr/>
          <p:nvPr/>
        </p:nvSpPr>
        <p:spPr>
          <a:xfrm>
            <a:off x="21364" y="6600847"/>
            <a:ext cx="12170636" cy="257153"/>
          </a:xfrm>
          <a:prstGeom prst="rect">
            <a:avLst/>
          </a:prstGeom>
          <a:solidFill>
            <a:srgbClr val="D972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3" name="CuadroTexto 82">
            <a:extLst>
              <a:ext uri="{FF2B5EF4-FFF2-40B4-BE49-F238E27FC236}">
                <a16:creationId xmlns:a16="http://schemas.microsoft.com/office/drawing/2014/main" id="{2A5AD336-7A66-DA00-A2AB-A0D8CC2D8A14}"/>
              </a:ext>
            </a:extLst>
          </p:cNvPr>
          <p:cNvSpPr txBox="1"/>
          <p:nvPr/>
        </p:nvSpPr>
        <p:spPr>
          <a:xfrm>
            <a:off x="5026700" y="6567827"/>
            <a:ext cx="2347759" cy="307777"/>
          </a:xfrm>
          <a:prstGeom prst="rect">
            <a:avLst/>
          </a:prstGeom>
          <a:noFill/>
        </p:spPr>
        <p:txBody>
          <a:bodyPr wrap="none" rtlCol="0">
            <a:spAutoFit/>
          </a:bodyPr>
          <a:lstStyle/>
          <a:p>
            <a:r>
              <a:rPr lang="es-CO" sz="1400" b="1" err="1">
                <a:solidFill>
                  <a:schemeClr val="bg1"/>
                </a:solidFill>
              </a:rPr>
              <a:t>www.supertransporte.gov.co</a:t>
            </a:r>
            <a:endParaRPr lang="es-CO" sz="1400" b="1">
              <a:solidFill>
                <a:schemeClr val="bg1"/>
              </a:solidFill>
            </a:endParaRPr>
          </a:p>
        </p:txBody>
      </p:sp>
      <p:pic>
        <p:nvPicPr>
          <p:cNvPr id="144" name="Imagen 143">
            <a:extLst>
              <a:ext uri="{FF2B5EF4-FFF2-40B4-BE49-F238E27FC236}">
                <a16:creationId xmlns:a16="http://schemas.microsoft.com/office/drawing/2014/main" id="{ADA052D6-3208-DD92-B76E-E09F188AEE07}"/>
              </a:ext>
            </a:extLst>
          </p:cNvPr>
          <p:cNvPicPr>
            <a:picLocks noChangeAspect="1"/>
          </p:cNvPicPr>
          <p:nvPr/>
        </p:nvPicPr>
        <p:blipFill>
          <a:blip r:embed="rId6"/>
          <a:stretch>
            <a:fillRect/>
          </a:stretch>
        </p:blipFill>
        <p:spPr>
          <a:xfrm>
            <a:off x="4516304" y="3258903"/>
            <a:ext cx="3745544" cy="1933278"/>
          </a:xfrm>
          <a:prstGeom prst="rect">
            <a:avLst/>
          </a:prstGeom>
        </p:spPr>
      </p:pic>
      <p:pic>
        <p:nvPicPr>
          <p:cNvPr id="172" name="Imagen 171">
            <a:extLst>
              <a:ext uri="{FF2B5EF4-FFF2-40B4-BE49-F238E27FC236}">
                <a16:creationId xmlns:a16="http://schemas.microsoft.com/office/drawing/2014/main" id="{6971E1B2-C1EF-526B-92F0-BF7B097E11E2}"/>
              </a:ext>
            </a:extLst>
          </p:cNvPr>
          <p:cNvPicPr>
            <a:picLocks noChangeAspect="1"/>
          </p:cNvPicPr>
          <p:nvPr/>
        </p:nvPicPr>
        <p:blipFill>
          <a:blip r:embed="rId7"/>
          <a:stretch>
            <a:fillRect/>
          </a:stretch>
        </p:blipFill>
        <p:spPr>
          <a:xfrm>
            <a:off x="8454001" y="2232886"/>
            <a:ext cx="3716635" cy="4213254"/>
          </a:xfrm>
          <a:prstGeom prst="rect">
            <a:avLst/>
          </a:prstGeom>
        </p:spPr>
      </p:pic>
      <p:pic>
        <p:nvPicPr>
          <p:cNvPr id="6" name="Imagen 5">
            <a:extLst>
              <a:ext uri="{FF2B5EF4-FFF2-40B4-BE49-F238E27FC236}">
                <a16:creationId xmlns:a16="http://schemas.microsoft.com/office/drawing/2014/main" id="{DBA3A713-E421-1915-B602-CAC3CF2C4333}"/>
              </a:ext>
            </a:extLst>
          </p:cNvPr>
          <p:cNvPicPr>
            <a:picLocks noChangeAspect="1"/>
          </p:cNvPicPr>
          <p:nvPr/>
        </p:nvPicPr>
        <p:blipFill rotWithShape="1">
          <a:blip r:embed="rId8"/>
          <a:srcRect t="13854" b="7202"/>
          <a:stretch/>
        </p:blipFill>
        <p:spPr>
          <a:xfrm>
            <a:off x="8820069" y="202849"/>
            <a:ext cx="1823688" cy="1025060"/>
          </a:xfrm>
          <a:prstGeom prst="rect">
            <a:avLst/>
          </a:prstGeom>
        </p:spPr>
      </p:pic>
      <p:sp>
        <p:nvSpPr>
          <p:cNvPr id="2" name="TextBox 43">
            <a:extLst>
              <a:ext uri="{FF2B5EF4-FFF2-40B4-BE49-F238E27FC236}">
                <a16:creationId xmlns:a16="http://schemas.microsoft.com/office/drawing/2014/main" id="{552CA809-1371-DC51-D5EB-26BEAB58D02F}"/>
              </a:ext>
            </a:extLst>
          </p:cNvPr>
          <p:cNvSpPr txBox="1"/>
          <p:nvPr/>
        </p:nvSpPr>
        <p:spPr>
          <a:xfrm>
            <a:off x="2186439" y="270337"/>
            <a:ext cx="6896601" cy="622030"/>
          </a:xfrm>
          <a:prstGeom prst="rect">
            <a:avLst/>
          </a:prstGeom>
        </p:spPr>
        <p:txBody>
          <a:bodyPr wrap="square" lIns="0" tIns="0" rIns="0" bIns="0" rtlCol="0" anchor="t">
            <a:spAutoFit/>
          </a:bodyPr>
          <a:lstStyle/>
          <a:p>
            <a:pPr algn="ctr">
              <a:lnSpc>
                <a:spcPts val="5246"/>
              </a:lnSpc>
            </a:pPr>
            <a:r>
              <a:rPr lang="en-US" sz="3600" dirty="0" err="1">
                <a:solidFill>
                  <a:srgbClr val="000000"/>
                </a:solidFill>
                <a:latin typeface="Raleway Heavy"/>
              </a:rPr>
              <a:t>Alineación</a:t>
            </a:r>
            <a:r>
              <a:rPr lang="en-US" sz="3600" dirty="0">
                <a:solidFill>
                  <a:srgbClr val="000000"/>
                </a:solidFill>
                <a:latin typeface="Raleway Heavy"/>
              </a:rPr>
              <a:t> </a:t>
            </a:r>
            <a:r>
              <a:rPr lang="en-US" sz="3600" dirty="0" err="1">
                <a:solidFill>
                  <a:srgbClr val="000000"/>
                </a:solidFill>
                <a:latin typeface="Raleway Heavy"/>
              </a:rPr>
              <a:t>Estratégica</a:t>
            </a:r>
            <a:r>
              <a:rPr lang="en-US" sz="3600" dirty="0">
                <a:solidFill>
                  <a:srgbClr val="000000"/>
                </a:solidFill>
                <a:latin typeface="Raleway Heavy"/>
              </a:rPr>
              <a:t> Sectorial</a:t>
            </a:r>
          </a:p>
        </p:txBody>
      </p:sp>
    </p:spTree>
    <p:extLst>
      <p:ext uri="{BB962C8B-B14F-4D97-AF65-F5344CB8AC3E}">
        <p14:creationId xmlns:p14="http://schemas.microsoft.com/office/powerpoint/2010/main" val="394928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CE50E2-AFDE-3CB5-F8BD-7E1CF1C86BE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C0C920EB-C79C-BC3C-536E-13FC460C1D06}"/>
              </a:ext>
            </a:extLst>
          </p:cNvPr>
          <p:cNvSpPr txBox="1"/>
          <p:nvPr/>
        </p:nvSpPr>
        <p:spPr>
          <a:xfrm>
            <a:off x="5400817" y="3072579"/>
            <a:ext cx="3789836" cy="1200329"/>
          </a:xfrm>
          <a:prstGeom prst="rect">
            <a:avLst/>
          </a:prstGeom>
          <a:noFill/>
        </p:spPr>
        <p:txBody>
          <a:bodyPr wrap="square" rtlCol="0">
            <a:spAutoFit/>
          </a:bodyPr>
          <a:lstStyle/>
          <a:p>
            <a:r>
              <a:rPr lang="es-CO" sz="7200" b="1">
                <a:solidFill>
                  <a:schemeClr val="bg1"/>
                </a:solidFill>
                <a:latin typeface="Nunito" pitchFamily="2" charset="0"/>
              </a:rPr>
              <a:t>PESV</a:t>
            </a:r>
          </a:p>
        </p:txBody>
      </p:sp>
      <p:sp>
        <p:nvSpPr>
          <p:cNvPr id="3" name="CuadroTexto 2">
            <a:extLst>
              <a:ext uri="{FF2B5EF4-FFF2-40B4-BE49-F238E27FC236}">
                <a16:creationId xmlns:a16="http://schemas.microsoft.com/office/drawing/2014/main" id="{0967047C-249D-87A8-4A63-B937703D8279}"/>
              </a:ext>
            </a:extLst>
          </p:cNvPr>
          <p:cNvSpPr txBox="1"/>
          <p:nvPr/>
        </p:nvSpPr>
        <p:spPr>
          <a:xfrm>
            <a:off x="0" y="6396335"/>
            <a:ext cx="6097978" cy="369332"/>
          </a:xfrm>
          <a:prstGeom prst="rect">
            <a:avLst/>
          </a:prstGeom>
          <a:noFill/>
        </p:spPr>
        <p:txBody>
          <a:bodyPr wrap="square">
            <a:spAutoFit/>
          </a:bodyPr>
          <a:lstStyle/>
          <a:p>
            <a:r>
              <a:rPr lang="es-MX" sz="900">
                <a:ln w="0"/>
                <a:latin typeface="Arial" panose="020B0604020202020204" pitchFamily="34" charset="0"/>
                <a:cs typeface="Arial" panose="020B0604020202020204" pitchFamily="34" charset="0"/>
              </a:rPr>
              <a:t>GCM-FR-005</a:t>
            </a:r>
          </a:p>
          <a:p>
            <a:r>
              <a:rPr lang="es-MX" sz="900" b="0" cap="none" spc="0">
                <a:ln w="0"/>
                <a:solidFill>
                  <a:schemeClr val="tx1"/>
                </a:solidFill>
                <a:latin typeface="Arial" panose="020B0604020202020204" pitchFamily="34" charset="0"/>
                <a:cs typeface="Arial" panose="020B0604020202020204" pitchFamily="34" charset="0"/>
              </a:rPr>
              <a:t>V1 – 23 –may-2023</a:t>
            </a:r>
            <a:endParaRPr lang="es-CO" sz="900"/>
          </a:p>
        </p:txBody>
      </p:sp>
      <p:cxnSp>
        <p:nvCxnSpPr>
          <p:cNvPr id="2" name="Conector recto 1">
            <a:extLst>
              <a:ext uri="{FF2B5EF4-FFF2-40B4-BE49-F238E27FC236}">
                <a16:creationId xmlns:a16="http://schemas.microsoft.com/office/drawing/2014/main" id="{30547F71-50DC-D158-C997-B125D140B857}"/>
              </a:ext>
            </a:extLst>
          </p:cNvPr>
          <p:cNvCxnSpPr>
            <a:cxnSpLocks/>
          </p:cNvCxnSpPr>
          <p:nvPr/>
        </p:nvCxnSpPr>
        <p:spPr>
          <a:xfrm>
            <a:off x="1240971" y="4338735"/>
            <a:ext cx="725921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157BECDF-469C-F4EA-13F9-E9A3B50DB167}"/>
              </a:ext>
            </a:extLst>
          </p:cNvPr>
          <p:cNvSpPr/>
          <p:nvPr/>
        </p:nvSpPr>
        <p:spPr>
          <a:xfrm>
            <a:off x="1099102" y="2001907"/>
            <a:ext cx="2161488" cy="21614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1B04B1C-A203-4A42-7D74-60201D9CE1C3}"/>
              </a:ext>
            </a:extLst>
          </p:cNvPr>
          <p:cNvPicPr>
            <a:picLocks noChangeAspect="1"/>
          </p:cNvPicPr>
          <p:nvPr/>
        </p:nvPicPr>
        <p:blipFill>
          <a:blip r:embed="rId3"/>
          <a:stretch>
            <a:fillRect/>
          </a:stretch>
        </p:blipFill>
        <p:spPr>
          <a:xfrm>
            <a:off x="1005966" y="2131474"/>
            <a:ext cx="2347759" cy="1671604"/>
          </a:xfrm>
          <a:prstGeom prst="rect">
            <a:avLst/>
          </a:prstGeom>
        </p:spPr>
      </p:pic>
    </p:spTree>
    <p:extLst>
      <p:ext uri="{BB962C8B-B14F-4D97-AF65-F5344CB8AC3E}">
        <p14:creationId xmlns:p14="http://schemas.microsoft.com/office/powerpoint/2010/main" val="1956173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Forma, Rectángulo&#10;&#10;Descripción generada automáticamente con confianza media">
            <a:extLst>
              <a:ext uri="{FF2B5EF4-FFF2-40B4-BE49-F238E27FC236}">
                <a16:creationId xmlns:a16="http://schemas.microsoft.com/office/drawing/2014/main" id="{95787BDA-6732-66E5-E338-E3ED69534465}"/>
              </a:ext>
            </a:extLst>
          </p:cNvPr>
          <p:cNvPicPr>
            <a:picLocks noChangeAspect="1"/>
          </p:cNvPicPr>
          <p:nvPr/>
        </p:nvPicPr>
        <p:blipFill>
          <a:blip r:embed="rId2"/>
          <a:stretch>
            <a:fillRect/>
          </a:stretch>
        </p:blipFill>
        <p:spPr>
          <a:xfrm>
            <a:off x="-2" y="3"/>
            <a:ext cx="12192000" cy="6861127"/>
          </a:xfrm>
          <a:prstGeom prst="rect">
            <a:avLst/>
          </a:prstGeom>
        </p:spPr>
      </p:pic>
      <p:sp>
        <p:nvSpPr>
          <p:cNvPr id="51" name="CuadroTexto 50">
            <a:extLst>
              <a:ext uri="{FF2B5EF4-FFF2-40B4-BE49-F238E27FC236}">
                <a16:creationId xmlns:a16="http://schemas.microsoft.com/office/drawing/2014/main" id="{F2D39E95-F3CA-421B-BBDC-DD6958399C47}"/>
              </a:ext>
            </a:extLst>
          </p:cNvPr>
          <p:cNvSpPr txBox="1"/>
          <p:nvPr/>
        </p:nvSpPr>
        <p:spPr>
          <a:xfrm>
            <a:off x="4566966" y="6617681"/>
            <a:ext cx="305806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500" b="1" i="0" u="none" strike="noStrike" kern="1200" cap="none" spc="0" normalizeH="0" baseline="0" noProof="0" dirty="0">
                <a:ln>
                  <a:noFill/>
                </a:ln>
                <a:solidFill>
                  <a:prstClr val="white"/>
                </a:solidFill>
                <a:effectLst/>
                <a:uLnTx/>
                <a:uFillTx/>
                <a:latin typeface="Nunito"/>
              </a:rPr>
              <a:t>www.supertransporte.gov.co</a:t>
            </a:r>
          </a:p>
        </p:txBody>
      </p:sp>
      <p:pic>
        <p:nvPicPr>
          <p:cNvPr id="5" name="Imagen 4">
            <a:extLst>
              <a:ext uri="{FF2B5EF4-FFF2-40B4-BE49-F238E27FC236}">
                <a16:creationId xmlns:a16="http://schemas.microsoft.com/office/drawing/2014/main" id="{571403F9-5AD7-4E85-E9FE-104A80B2FDF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750" b="92448" l="16105" r="69839">
                        <a14:foregroundMark x1="26794" y1="45964" x2="22840" y2="46094"/>
                        <a14:foregroundMark x1="22840" y1="46094" x2="19180" y2="51302"/>
                        <a14:foregroundMark x1="19180" y1="51302" x2="17570" y2="59635"/>
                        <a14:foregroundMark x1="17570" y1="59635" x2="20351" y2="65625"/>
                        <a14:foregroundMark x1="20351" y1="65625" x2="24817" y2="67708"/>
                        <a14:foregroundMark x1="24817" y1="67708" x2="29941" y2="65495"/>
                        <a14:foregroundMark x1="29941" y1="65495" x2="29356" y2="52995"/>
                        <a14:foregroundMark x1="29356" y1="52995" x2="24817" y2="48698"/>
                        <a14:foregroundMark x1="24817" y1="48698" x2="22474" y2="58333"/>
                        <a14:foregroundMark x1="22474" y1="58333" x2="25842" y2="52604"/>
                        <a14:foregroundMark x1="25842" y1="52604" x2="24597" y2="52734"/>
                        <a14:foregroundMark x1="18228" y1="50651" x2="18594" y2="58203"/>
                        <a14:foregroundMark x1="18594" y1="58203" x2="24963" y2="59505"/>
                        <a14:foregroundMark x1="24963" y1="59505" x2="21523" y2="51172"/>
                        <a14:foregroundMark x1="21523" y1="51172" x2="20644" y2="55078"/>
                        <a14:foregroundMark x1="23353" y1="62109" x2="27745" y2="58594"/>
                        <a14:foregroundMark x1="27745" y1="58594" x2="23792" y2="61979"/>
                        <a14:foregroundMark x1="23792" y1="61979" x2="23572" y2="61589"/>
                        <a14:foregroundMark x1="25695" y1="24219" x2="29649" y2="24219"/>
                        <a14:foregroundMark x1="29649" y1="24219" x2="25695" y2="22526"/>
                        <a14:foregroundMark x1="25695" y1="22526" x2="25110" y2="24740"/>
                        <a14:foregroundMark x1="27526" y1="72396" x2="32504" y2="83073"/>
                        <a14:foregroundMark x1="32504" y1="83073" x2="34919" y2="84635"/>
                        <a14:foregroundMark x1="32796" y1="75260" x2="26867" y2="70833"/>
                        <a14:foregroundMark x1="26867" y1="70833" x2="25842" y2="81380"/>
                        <a14:foregroundMark x1="25842" y1="81380" x2="30747" y2="84635"/>
                        <a14:foregroundMark x1="30747" y1="84635" x2="33675" y2="84635"/>
                        <a14:foregroundMark x1="34334" y1="77604" x2="34334" y2="77604"/>
                        <a14:foregroundMark x1="33089" y1="74349" x2="26940" y2="70573"/>
                        <a14:foregroundMark x1="26940" y1="70573" x2="25403" y2="78385"/>
                        <a14:foregroundMark x1="25403" y1="78385" x2="25183" y2="88672"/>
                        <a14:foregroundMark x1="25183" y1="88672" x2="30747" y2="87109"/>
                        <a14:foregroundMark x1="30747" y1="87109" x2="35798" y2="88281"/>
                        <a14:foregroundMark x1="59370" y1="22266" x2="59370" y2="22266"/>
                        <a14:foregroundMark x1="62592" y1="23438" x2="57613" y2="23047"/>
                        <a14:foregroundMark x1="57613" y1="23047" x2="53441" y2="26302"/>
                        <a14:foregroundMark x1="53441" y1="26302" x2="58199" y2="31380"/>
                        <a14:foregroundMark x1="58199" y1="31380" x2="64934" y2="30990"/>
                        <a14:foregroundMark x1="64934" y1="30990" x2="58199" y2="23828"/>
                        <a14:foregroundMark x1="58199" y1="23828" x2="53294" y2="25911"/>
                        <a14:foregroundMark x1="53294" y1="25911" x2="51391" y2="32943"/>
                        <a14:foregroundMark x1="51391" y1="32943" x2="59663" y2="33854"/>
                        <a14:foregroundMark x1="59663" y1="33854" x2="65373" y2="31510"/>
                        <a14:foregroundMark x1="65373" y1="31510" x2="64056" y2="21354"/>
                        <a14:foregroundMark x1="64056" y1="21354" x2="51977" y2="21354"/>
                        <a14:foregroundMark x1="51977" y1="21354" x2="48755" y2="27734"/>
                        <a14:foregroundMark x1="48755" y1="27734" x2="47950" y2="27344"/>
                        <a14:foregroundMark x1="54100" y1="32161" x2="54100" y2="32161"/>
                        <a14:foregroundMark x1="65007" y1="50000" x2="67130" y2="44010"/>
                        <a14:foregroundMark x1="67130" y1="44010" x2="62225" y2="42318"/>
                        <a14:foregroundMark x1="62225" y1="42318" x2="58126" y2="43490"/>
                        <a14:foregroundMark x1="58126" y1="43490" x2="56589" y2="50651"/>
                        <a14:foregroundMark x1="56589" y1="50651" x2="63397" y2="53255"/>
                        <a14:foregroundMark x1="63397" y1="53255" x2="69912" y2="51432"/>
                        <a14:foregroundMark x1="69912" y1="51432" x2="63543" y2="44401"/>
                        <a14:foregroundMark x1="63543" y1="44401" x2="59883" y2="48307"/>
                        <a14:foregroundMark x1="59883" y1="48307" x2="57028" y2="48307"/>
                        <a14:foregroundMark x1="66984" y1="62240" x2="62811" y2="63021"/>
                        <a14:foregroundMark x1="62811" y1="63021" x2="67277" y2="64714"/>
                        <a14:foregroundMark x1="67277" y1="64714" x2="56149" y2="65234"/>
                        <a14:foregroundMark x1="56149" y1="65234" x2="55344" y2="65755"/>
                        <a14:foregroundMark x1="55198" y1="65755" x2="55710" y2="69792"/>
                        <a14:foregroundMark x1="55710" y1="62760" x2="55198" y2="63021"/>
                        <a14:foregroundMark x1="55564" y1="61198" x2="55564" y2="61198"/>
                        <a14:foregroundMark x1="55564" y1="46745" x2="55564" y2="46745"/>
                        <a14:foregroundMark x1="55564" y1="46745" x2="55564" y2="46745"/>
                        <a14:foregroundMark x1="55564" y1="46745" x2="55564" y2="46745"/>
                        <a14:foregroundMark x1="58053" y1="80078" x2="49854" y2="82943"/>
                        <a14:foregroundMark x1="49854" y1="82943" x2="54466" y2="87630"/>
                        <a14:foregroundMark x1="54466" y1="87630" x2="58712" y2="86068"/>
                        <a14:foregroundMark x1="58712" y1="86068" x2="53880" y2="81380"/>
                        <a14:foregroundMark x1="53880" y1="81380" x2="50146" y2="86979"/>
                        <a14:foregroundMark x1="50146" y1="86979" x2="60395" y2="88932"/>
                        <a14:foregroundMark x1="60395" y1="88932" x2="57174" y2="79688"/>
                        <a14:foregroundMark x1="57174" y1="79688" x2="50512" y2="79688"/>
                        <a14:foregroundMark x1="50512" y1="79688" x2="48975" y2="86198"/>
                        <a14:foregroundMark x1="48975" y1="86198" x2="47438" y2="84375"/>
                        <a14:foregroundMark x1="55564" y1="59245" x2="56223" y2="66536"/>
                        <a14:foregroundMark x1="56223" y1="66536" x2="55417" y2="70443"/>
                        <a14:foregroundMark x1="54832" y1="46615" x2="56076" y2="53906"/>
                        <a14:foregroundMark x1="56076" y1="53906" x2="56076" y2="54036"/>
                        <a14:foregroundMark x1="51611" y1="62109" x2="51611" y2="62109"/>
                        <a14:foregroundMark x1="50293" y1="61849" x2="46413" y2="30729"/>
                        <a14:foregroundMark x1="46413" y1="30729" x2="37335" y2="24479"/>
                        <a14:foregroundMark x1="37335" y1="24479" x2="32430" y2="25260"/>
                        <a14:foregroundMark x1="32430" y1="25260" x2="28477" y2="28255"/>
                        <a14:foregroundMark x1="28477" y1="28255" x2="19473" y2="47266"/>
                        <a14:foregroundMark x1="19473" y1="47266" x2="17423" y2="60807"/>
                        <a14:foregroundMark x1="17423" y1="60807" x2="18302" y2="78385"/>
                        <a14:foregroundMark x1="18302" y1="78385" x2="28697" y2="86458"/>
                        <a14:foregroundMark x1="28697" y1="86458" x2="48243" y2="87500"/>
                        <a14:foregroundMark x1="48243" y1="87500" x2="54539" y2="83333"/>
                        <a14:foregroundMark x1="54539" y1="83333" x2="60176" y2="61589"/>
                        <a14:foregroundMark x1="60176" y1="61589" x2="58053" y2="43880"/>
                        <a14:foregroundMark x1="58053" y1="43880" x2="55783" y2="36068"/>
                        <a14:foregroundMark x1="55783" y1="36068" x2="54246" y2="33203"/>
                        <a14:foregroundMark x1="45827" y1="20964" x2="23426" y2="21875"/>
                        <a14:foregroundMark x1="23426" y1="21875" x2="20132" y2="32031"/>
                        <a14:foregroundMark x1="20132" y1="32031" x2="17716" y2="81771"/>
                        <a14:foregroundMark x1="17716" y1="81771" x2="24305" y2="85677"/>
                        <a14:foregroundMark x1="24305" y1="85677" x2="29356" y2="92578"/>
                        <a14:foregroundMark x1="29356" y1="92578" x2="34407" y2="93750"/>
                        <a14:foregroundMark x1="34407" y1="93750" x2="30161" y2="94531"/>
                        <a14:foregroundMark x1="30161" y1="94531" x2="33163" y2="89193"/>
                        <a14:foregroundMark x1="33163" y1="89193" x2="38067" y2="87891"/>
                        <a14:foregroundMark x1="38067" y1="87891" x2="40337" y2="88932"/>
                        <a14:foregroundMark x1="18594" y1="37109" x2="18960" y2="23438"/>
                        <a14:foregroundMark x1="48170" y1="20313" x2="20059" y2="20443"/>
                        <a14:foregroundMark x1="20059" y1="20443" x2="16691" y2="29948"/>
                        <a14:foregroundMark x1="16691" y1="29948" x2="16252" y2="42057"/>
                        <a14:foregroundMark x1="16252" y1="42057" x2="18082" y2="35026"/>
                        <a14:foregroundMark x1="18082" y1="35026" x2="17936" y2="24089"/>
                        <a14:foregroundMark x1="17936" y1="24089" x2="21669" y2="21224"/>
                        <a14:foregroundMark x1="17570" y1="46354" x2="18228" y2="55599"/>
                        <a14:foregroundMark x1="18228" y1="55599" x2="16471" y2="72786"/>
                        <a14:foregroundMark x1="16471" y1="72786" x2="18594" y2="89453"/>
                        <a14:foregroundMark x1="18594" y1="89453" x2="37116" y2="90104"/>
                        <a14:foregroundMark x1="37116" y1="90104" x2="42460" y2="89844"/>
                        <a14:foregroundMark x1="42460" y1="89844" x2="45974" y2="89844"/>
                        <a14:foregroundMark x1="61201" y1="76693" x2="61201" y2="76693"/>
                        <a14:foregroundMark x1="58053" y1="75651" x2="62592" y2="76042"/>
                        <a14:foregroundMark x1="62592" y1="76042" x2="63104" y2="83464"/>
                        <a14:foregroundMark x1="63104" y1="83464" x2="62445" y2="88932"/>
                        <a14:foregroundMark x1="62445" y1="90885" x2="62445" y2="90885"/>
                        <a14:foregroundMark x1="62592" y1="88802" x2="62592" y2="91146"/>
                        <a14:foregroundMark x1="57394" y1="37760" x2="61347" y2="37630"/>
                        <a14:foregroundMark x1="61347" y1="37630" x2="57687" y2="37370"/>
                        <a14:foregroundMark x1="47950" y1="92057" x2="56808" y2="92969"/>
                        <a14:foregroundMark x1="56808" y1="92969" x2="61054" y2="92057"/>
                        <a14:foregroundMark x1="61054" y1="92057" x2="62372" y2="92448"/>
                        <a14:foregroundMark x1="17057" y1="90104" x2="17789" y2="66146"/>
                        <a14:foregroundMark x1="17789" y1="66146" x2="16252" y2="47526"/>
                        <a14:foregroundMark x1="16252" y1="47526" x2="17204" y2="22656"/>
                        <a14:foregroundMark x1="17204" y1="22656" x2="27086" y2="18750"/>
                        <a14:foregroundMark x1="27086" y1="18750" x2="48536" y2="20703"/>
                        <a14:foregroundMark x1="17057" y1="20964" x2="16032" y2="30729"/>
                        <a14:foregroundMark x1="16032" y1="30729" x2="16105" y2="23438"/>
                        <a14:foregroundMark x1="16105" y1="23438" x2="17716" y2="21354"/>
                        <a14:foregroundMark x1="16252" y1="56641" x2="16471" y2="89063"/>
                        <a14:foregroundMark x1="16471" y1="89063" x2="16252" y2="88932"/>
                        <a14:foregroundMark x1="21303" y1="55599" x2="29063" y2="58854"/>
                      </a14:backgroundRemoval>
                    </a14:imgEffect>
                  </a14:imgLayer>
                </a14:imgProps>
              </a:ext>
            </a:extLst>
          </a:blip>
          <a:srcRect l="24838" t="18564" r="30336" b="7302"/>
          <a:stretch/>
        </p:blipFill>
        <p:spPr>
          <a:xfrm>
            <a:off x="4299284" y="-7994"/>
            <a:ext cx="6796501" cy="6697838"/>
          </a:xfrm>
          <a:prstGeom prst="rect">
            <a:avLst/>
          </a:prstGeom>
        </p:spPr>
      </p:pic>
      <p:sp>
        <p:nvSpPr>
          <p:cNvPr id="20" name="Elipse 19">
            <a:extLst>
              <a:ext uri="{FF2B5EF4-FFF2-40B4-BE49-F238E27FC236}">
                <a16:creationId xmlns:a16="http://schemas.microsoft.com/office/drawing/2014/main" id="{C39DA8BB-D2CF-2534-EB2D-FE90AE5D21F5}"/>
              </a:ext>
            </a:extLst>
          </p:cNvPr>
          <p:cNvSpPr/>
          <p:nvPr/>
        </p:nvSpPr>
        <p:spPr>
          <a:xfrm>
            <a:off x="3384885" y="2238032"/>
            <a:ext cx="1844842" cy="21977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a:extLst>
              <a:ext uri="{FF2B5EF4-FFF2-40B4-BE49-F238E27FC236}">
                <a16:creationId xmlns:a16="http://schemas.microsoft.com/office/drawing/2014/main" id="{C6778A8A-9E32-5712-B098-18577C17AC30}"/>
              </a:ext>
            </a:extLst>
          </p:cNvPr>
          <p:cNvSpPr txBox="1"/>
          <p:nvPr/>
        </p:nvSpPr>
        <p:spPr>
          <a:xfrm>
            <a:off x="459872" y="1905506"/>
            <a:ext cx="3379538" cy="3046988"/>
          </a:xfrm>
          <a:prstGeom prst="rect">
            <a:avLst/>
          </a:prstGeom>
          <a:noFill/>
        </p:spPr>
        <p:txBody>
          <a:bodyPr wrap="square" rtlCol="0">
            <a:spAutoFit/>
          </a:bodyPr>
          <a:lstStyle/>
          <a:p>
            <a:pPr algn="ctr"/>
            <a:r>
              <a:rPr lang="es-CO" sz="3200" b="1" dirty="0"/>
              <a:t>Definiciones claves para los Planes Estratégicos de Seguridad Vial y su categorización en el PI/PESV</a:t>
            </a:r>
          </a:p>
        </p:txBody>
      </p:sp>
    </p:spTree>
    <p:extLst>
      <p:ext uri="{BB962C8B-B14F-4D97-AF65-F5344CB8AC3E}">
        <p14:creationId xmlns:p14="http://schemas.microsoft.com/office/powerpoint/2010/main" val="20577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4EEEAA87-AC05-491F-1280-97ABC2596684}"/>
              </a:ext>
            </a:extLst>
          </p:cNvPr>
          <p:cNvPicPr>
            <a:picLocks noChangeAspect="1"/>
          </p:cNvPicPr>
          <p:nvPr/>
        </p:nvPicPr>
        <p:blipFill>
          <a:blip r:embed="rId9"/>
          <a:stretch>
            <a:fillRect/>
          </a:stretch>
        </p:blipFill>
        <p:spPr>
          <a:xfrm>
            <a:off x="7980" y="-4576"/>
            <a:ext cx="12192000" cy="6862576"/>
          </a:xfrm>
          <a:prstGeom prst="rect">
            <a:avLst/>
          </a:prstGeom>
        </p:spPr>
      </p:pic>
      <p:sp>
        <p:nvSpPr>
          <p:cNvPr id="18" name="CuadroTexto 17">
            <a:extLst>
              <a:ext uri="{FF2B5EF4-FFF2-40B4-BE49-F238E27FC236}">
                <a16:creationId xmlns:a16="http://schemas.microsoft.com/office/drawing/2014/main" id="{64ADBD0B-A579-6715-83E5-1E88E1B9C50A}"/>
              </a:ext>
            </a:extLst>
          </p:cNvPr>
          <p:cNvSpPr txBox="1"/>
          <p:nvPr/>
        </p:nvSpPr>
        <p:spPr>
          <a:xfrm>
            <a:off x="4957732" y="6626941"/>
            <a:ext cx="2015295" cy="276999"/>
          </a:xfrm>
          <a:prstGeom prst="rect">
            <a:avLst/>
          </a:prstGeom>
          <a:noFill/>
        </p:spPr>
        <p:txBody>
          <a:bodyPr wrap="none" rtlCol="0">
            <a:spAutoFit/>
          </a:bodyPr>
          <a:lstStyle/>
          <a:p>
            <a:r>
              <a:rPr lang="es-CO" sz="1200" b="1" dirty="0">
                <a:solidFill>
                  <a:schemeClr val="bg1"/>
                </a:solidFill>
                <a:latin typeface="Abadi" panose="020B0604020104020204" pitchFamily="34" charset="0"/>
              </a:rPr>
              <a:t>www.supertransporte.gov.co</a:t>
            </a:r>
          </a:p>
        </p:txBody>
      </p:sp>
      <p:sp>
        <p:nvSpPr>
          <p:cNvPr id="36" name="CuadroTexto 35">
            <a:extLst>
              <a:ext uri="{FF2B5EF4-FFF2-40B4-BE49-F238E27FC236}">
                <a16:creationId xmlns:a16="http://schemas.microsoft.com/office/drawing/2014/main" id="{9862ECC9-7D7B-E21D-1B92-30B4B425F42D}"/>
              </a:ext>
            </a:extLst>
          </p:cNvPr>
          <p:cNvSpPr txBox="1"/>
          <p:nvPr/>
        </p:nvSpPr>
        <p:spPr>
          <a:xfrm>
            <a:off x="2542519" y="214515"/>
            <a:ext cx="7423918" cy="830997"/>
          </a:xfrm>
          <a:prstGeom prst="rect">
            <a:avLst/>
          </a:prstGeom>
          <a:noFill/>
        </p:spPr>
        <p:txBody>
          <a:bodyPr wrap="square" rtlCol="0">
            <a:spAutoFit/>
          </a:bodyPr>
          <a:lstStyle/>
          <a:p>
            <a:pPr algn="ctr"/>
            <a:r>
              <a:rPr lang="es-CO" sz="2400" b="1" dirty="0">
                <a:ln w="0"/>
                <a:solidFill>
                  <a:schemeClr val="tx1">
                    <a:lumMod val="95000"/>
                    <a:lumOff val="5000"/>
                  </a:schemeClr>
                </a:solidFill>
                <a:effectLst>
                  <a:outerShdw blurRad="38100" dist="25400" dir="5400000" algn="ctr" rotWithShape="0">
                    <a:srgbClr val="6E747A">
                      <a:alpha val="43000"/>
                    </a:srgbClr>
                  </a:outerShdw>
                </a:effectLst>
              </a:rPr>
              <a:t>Planificación de SISI/PESV para la recepción de información</a:t>
            </a:r>
          </a:p>
        </p:txBody>
      </p:sp>
      <p:cxnSp>
        <p:nvCxnSpPr>
          <p:cNvPr id="91" name="OTLSHAPE_M_9b39fefad822441faaec2498033d8bd1_Connector1">
            <a:extLst>
              <a:ext uri="{FF2B5EF4-FFF2-40B4-BE49-F238E27FC236}">
                <a16:creationId xmlns:a16="http://schemas.microsoft.com/office/drawing/2014/main" id="{7EA61E7F-43F9-A3BB-5781-D300F5E7B18B}"/>
              </a:ext>
            </a:extLst>
          </p:cNvPr>
          <p:cNvCxnSpPr>
            <a:cxnSpLocks/>
          </p:cNvCxnSpPr>
          <p:nvPr>
            <p:custDataLst>
              <p:tags r:id="rId1"/>
            </p:custDataLst>
          </p:nvPr>
        </p:nvCxnSpPr>
        <p:spPr>
          <a:xfrm>
            <a:off x="8008418" y="1429922"/>
            <a:ext cx="0" cy="831118"/>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OTLSHAPE_M_9b39fefad822441faaec2498033d8bd1_Connector1">
            <a:extLst>
              <a:ext uri="{FF2B5EF4-FFF2-40B4-BE49-F238E27FC236}">
                <a16:creationId xmlns:a16="http://schemas.microsoft.com/office/drawing/2014/main" id="{FFE0E83F-A81E-9F30-82D9-8FDACE2899A3}"/>
              </a:ext>
            </a:extLst>
          </p:cNvPr>
          <p:cNvCxnSpPr>
            <a:cxnSpLocks/>
          </p:cNvCxnSpPr>
          <p:nvPr>
            <p:custDataLst>
              <p:tags r:id="rId2"/>
            </p:custDataLst>
          </p:nvPr>
        </p:nvCxnSpPr>
        <p:spPr>
          <a:xfrm>
            <a:off x="4727830" y="1525283"/>
            <a:ext cx="0" cy="731090"/>
          </a:xfrm>
          <a:prstGeom prst="line">
            <a:avLst/>
          </a:prstGeom>
          <a:ln w="9525" cap="flat" cmpd="sng" algn="ctr">
            <a:solidFill>
              <a:schemeClr val="accent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OTLSHAPE_M_9b39fefad822441faaec2498033d8bd1_Connector1">
            <a:extLst>
              <a:ext uri="{FF2B5EF4-FFF2-40B4-BE49-F238E27FC236}">
                <a16:creationId xmlns:a16="http://schemas.microsoft.com/office/drawing/2014/main" id="{45B0CFCE-8D07-EF41-4D41-78E52124D04F}"/>
              </a:ext>
            </a:extLst>
          </p:cNvPr>
          <p:cNvCxnSpPr>
            <a:cxnSpLocks/>
          </p:cNvCxnSpPr>
          <p:nvPr>
            <p:custDataLst>
              <p:tags r:id="rId3"/>
            </p:custDataLst>
          </p:nvPr>
        </p:nvCxnSpPr>
        <p:spPr>
          <a:xfrm>
            <a:off x="3565424" y="1515200"/>
            <a:ext cx="0" cy="745839"/>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107" name="Table 2">
            <a:extLst>
              <a:ext uri="{FF2B5EF4-FFF2-40B4-BE49-F238E27FC236}">
                <a16:creationId xmlns:a16="http://schemas.microsoft.com/office/drawing/2014/main" id="{D2F57B4A-EA49-A1E5-9B12-B99E8302CC80}"/>
              </a:ext>
            </a:extLst>
          </p:cNvPr>
          <p:cNvGraphicFramePr>
            <a:graphicFrameLocks noGrp="1"/>
          </p:cNvGraphicFramePr>
          <p:nvPr>
            <p:extLst>
              <p:ext uri="{D42A27DB-BD31-4B8C-83A1-F6EECF244321}">
                <p14:modId xmlns:p14="http://schemas.microsoft.com/office/powerpoint/2010/main" val="3281643391"/>
              </p:ext>
            </p:extLst>
          </p:nvPr>
        </p:nvGraphicFramePr>
        <p:xfrm>
          <a:off x="3459384" y="2234207"/>
          <a:ext cx="8652540" cy="3764222"/>
        </p:xfrm>
        <a:graphic>
          <a:graphicData uri="http://schemas.openxmlformats.org/drawingml/2006/table">
            <a:tbl>
              <a:tblPr firstRow="1" bandRow="1">
                <a:tableStyleId>{F5AB1C69-6EDB-4FF4-983F-18BD219EF322}</a:tableStyleId>
              </a:tblPr>
              <a:tblGrid>
                <a:gridCol w="721045">
                  <a:extLst>
                    <a:ext uri="{9D8B030D-6E8A-4147-A177-3AD203B41FA5}">
                      <a16:colId xmlns:a16="http://schemas.microsoft.com/office/drawing/2014/main" val="4056824194"/>
                    </a:ext>
                  </a:extLst>
                </a:gridCol>
                <a:gridCol w="721045">
                  <a:extLst>
                    <a:ext uri="{9D8B030D-6E8A-4147-A177-3AD203B41FA5}">
                      <a16:colId xmlns:a16="http://schemas.microsoft.com/office/drawing/2014/main" val="1445035748"/>
                    </a:ext>
                  </a:extLst>
                </a:gridCol>
                <a:gridCol w="721045">
                  <a:extLst>
                    <a:ext uri="{9D8B030D-6E8A-4147-A177-3AD203B41FA5}">
                      <a16:colId xmlns:a16="http://schemas.microsoft.com/office/drawing/2014/main" val="145952281"/>
                    </a:ext>
                  </a:extLst>
                </a:gridCol>
                <a:gridCol w="721045">
                  <a:extLst>
                    <a:ext uri="{9D8B030D-6E8A-4147-A177-3AD203B41FA5}">
                      <a16:colId xmlns:a16="http://schemas.microsoft.com/office/drawing/2014/main" val="4165456940"/>
                    </a:ext>
                  </a:extLst>
                </a:gridCol>
                <a:gridCol w="721045">
                  <a:extLst>
                    <a:ext uri="{9D8B030D-6E8A-4147-A177-3AD203B41FA5}">
                      <a16:colId xmlns:a16="http://schemas.microsoft.com/office/drawing/2014/main" val="2916789707"/>
                    </a:ext>
                  </a:extLst>
                </a:gridCol>
                <a:gridCol w="721045">
                  <a:extLst>
                    <a:ext uri="{9D8B030D-6E8A-4147-A177-3AD203B41FA5}">
                      <a16:colId xmlns:a16="http://schemas.microsoft.com/office/drawing/2014/main" val="2181663660"/>
                    </a:ext>
                  </a:extLst>
                </a:gridCol>
                <a:gridCol w="721045">
                  <a:extLst>
                    <a:ext uri="{9D8B030D-6E8A-4147-A177-3AD203B41FA5}">
                      <a16:colId xmlns:a16="http://schemas.microsoft.com/office/drawing/2014/main" val="1469822132"/>
                    </a:ext>
                  </a:extLst>
                </a:gridCol>
                <a:gridCol w="721045">
                  <a:extLst>
                    <a:ext uri="{9D8B030D-6E8A-4147-A177-3AD203B41FA5}">
                      <a16:colId xmlns:a16="http://schemas.microsoft.com/office/drawing/2014/main" val="3965276697"/>
                    </a:ext>
                  </a:extLst>
                </a:gridCol>
                <a:gridCol w="721045">
                  <a:extLst>
                    <a:ext uri="{9D8B030D-6E8A-4147-A177-3AD203B41FA5}">
                      <a16:colId xmlns:a16="http://schemas.microsoft.com/office/drawing/2014/main" val="3851522278"/>
                    </a:ext>
                  </a:extLst>
                </a:gridCol>
                <a:gridCol w="721045">
                  <a:extLst>
                    <a:ext uri="{9D8B030D-6E8A-4147-A177-3AD203B41FA5}">
                      <a16:colId xmlns:a16="http://schemas.microsoft.com/office/drawing/2014/main" val="1809877522"/>
                    </a:ext>
                  </a:extLst>
                </a:gridCol>
                <a:gridCol w="721045">
                  <a:extLst>
                    <a:ext uri="{9D8B030D-6E8A-4147-A177-3AD203B41FA5}">
                      <a16:colId xmlns:a16="http://schemas.microsoft.com/office/drawing/2014/main" val="3268185573"/>
                    </a:ext>
                  </a:extLst>
                </a:gridCol>
                <a:gridCol w="721045">
                  <a:extLst>
                    <a:ext uri="{9D8B030D-6E8A-4147-A177-3AD203B41FA5}">
                      <a16:colId xmlns:a16="http://schemas.microsoft.com/office/drawing/2014/main" val="1708000152"/>
                    </a:ext>
                  </a:extLst>
                </a:gridCol>
              </a:tblGrid>
              <a:tr h="504967">
                <a:tc>
                  <a:txBody>
                    <a:bodyPr/>
                    <a:lstStyle/>
                    <a:p>
                      <a:pPr algn="ctr"/>
                      <a:r>
                        <a:rPr lang="en-US" sz="1400" dirty="0"/>
                        <a:t>Jul/23</a:t>
                      </a:r>
                    </a:p>
                  </a:txBody>
                  <a:tcPr marL="68580" marR="68580" marT="34290" marB="34290" anchor="ctr"/>
                </a:tc>
                <a:tc>
                  <a:txBody>
                    <a:bodyPr/>
                    <a:lstStyle/>
                    <a:p>
                      <a:pPr algn="ctr"/>
                      <a:r>
                        <a:rPr lang="en-US" sz="1400" dirty="0"/>
                        <a:t>Ago/23</a:t>
                      </a:r>
                    </a:p>
                  </a:txBody>
                  <a:tcPr marL="68580" marR="68580" marT="34290" marB="34290" anchor="ctr"/>
                </a:tc>
                <a:tc>
                  <a:txBody>
                    <a:bodyPr/>
                    <a:lstStyle/>
                    <a:p>
                      <a:pPr algn="ctr"/>
                      <a:r>
                        <a:rPr lang="en-US" sz="1400" dirty="0"/>
                        <a:t>Sep/23</a:t>
                      </a:r>
                    </a:p>
                  </a:txBody>
                  <a:tcPr marL="68580" marR="68580" marT="34290" marB="34290" anchor="ctr"/>
                </a:tc>
                <a:tc>
                  <a:txBody>
                    <a:bodyPr/>
                    <a:lstStyle/>
                    <a:p>
                      <a:pPr algn="ctr"/>
                      <a:r>
                        <a:rPr lang="en-US" sz="1400" dirty="0"/>
                        <a:t>Oct/23</a:t>
                      </a:r>
                    </a:p>
                  </a:txBody>
                  <a:tcPr marL="68580" marR="68580" marT="34290" marB="34290" anchor="ctr"/>
                </a:tc>
                <a:tc>
                  <a:txBody>
                    <a:bodyPr/>
                    <a:lstStyle/>
                    <a:p>
                      <a:pPr algn="ctr"/>
                      <a:r>
                        <a:rPr lang="en-US" sz="1400" dirty="0"/>
                        <a:t>Nov/23</a:t>
                      </a:r>
                    </a:p>
                  </a:txBody>
                  <a:tcPr marL="68580" marR="68580" marT="34290" marB="34290" anchor="ctr"/>
                </a:tc>
                <a:tc>
                  <a:txBody>
                    <a:bodyPr/>
                    <a:lstStyle/>
                    <a:p>
                      <a:pPr algn="ctr"/>
                      <a:r>
                        <a:rPr lang="en-US" sz="1400" dirty="0" err="1"/>
                        <a:t>Dic</a:t>
                      </a:r>
                      <a:r>
                        <a:rPr lang="en-US" sz="1400" dirty="0"/>
                        <a:t>/23</a:t>
                      </a:r>
                    </a:p>
                  </a:txBody>
                  <a:tcPr marL="68580" marR="68580" marT="34290" marB="34290" anchor="ctr"/>
                </a:tc>
                <a:tc>
                  <a:txBody>
                    <a:bodyPr/>
                    <a:lstStyle/>
                    <a:p>
                      <a:pPr algn="ctr"/>
                      <a:r>
                        <a:rPr lang="en-US" sz="1400" dirty="0" err="1"/>
                        <a:t>Ene</a:t>
                      </a:r>
                      <a:r>
                        <a:rPr lang="en-US" sz="1400" dirty="0"/>
                        <a:t>/24</a:t>
                      </a:r>
                    </a:p>
                  </a:txBody>
                  <a:tcPr marL="68580" marR="68580" marT="34290" marB="34290" anchor="ctr"/>
                </a:tc>
                <a:tc>
                  <a:txBody>
                    <a:bodyPr/>
                    <a:lstStyle/>
                    <a:p>
                      <a:pPr algn="ctr"/>
                      <a:r>
                        <a:rPr lang="en-US" sz="1400" dirty="0"/>
                        <a:t>Feb/24</a:t>
                      </a:r>
                    </a:p>
                  </a:txBody>
                  <a:tcPr marL="68580" marR="68580" marT="34290" marB="34290" anchor="ctr"/>
                </a:tc>
                <a:tc>
                  <a:txBody>
                    <a:bodyPr/>
                    <a:lstStyle/>
                    <a:p>
                      <a:pPr algn="ctr"/>
                      <a:r>
                        <a:rPr lang="en-US" sz="1400" dirty="0"/>
                        <a:t>Mar/24</a:t>
                      </a:r>
                    </a:p>
                  </a:txBody>
                  <a:tcPr marL="68580" marR="68580" marT="34290" marB="34290" anchor="ctr"/>
                </a:tc>
                <a:tc>
                  <a:txBody>
                    <a:bodyPr/>
                    <a:lstStyle/>
                    <a:p>
                      <a:pPr algn="ctr"/>
                      <a:r>
                        <a:rPr lang="en-US" sz="1400" dirty="0" err="1"/>
                        <a:t>Abr</a:t>
                      </a:r>
                      <a:r>
                        <a:rPr lang="en-US" sz="1400" dirty="0"/>
                        <a:t>/24</a:t>
                      </a:r>
                    </a:p>
                  </a:txBody>
                  <a:tcPr marL="68580" marR="68580" marT="34290" marB="34290" anchor="ctr"/>
                </a:tc>
                <a:tc>
                  <a:txBody>
                    <a:bodyPr/>
                    <a:lstStyle/>
                    <a:p>
                      <a:pPr algn="ctr"/>
                      <a:r>
                        <a:rPr lang="en-US" sz="1400" dirty="0"/>
                        <a:t>May/24</a:t>
                      </a:r>
                    </a:p>
                  </a:txBody>
                  <a:tcPr marL="68580" marR="68580" marT="34290" marB="34290" anchor="ctr"/>
                </a:tc>
                <a:tc>
                  <a:txBody>
                    <a:bodyPr/>
                    <a:lstStyle/>
                    <a:p>
                      <a:pPr algn="ctr"/>
                      <a:r>
                        <a:rPr lang="en-US" sz="1400" dirty="0"/>
                        <a:t>Jun/24</a:t>
                      </a:r>
                    </a:p>
                  </a:txBody>
                  <a:tcPr marL="68580" marR="68580" marT="34290" marB="34290" anchor="ctr"/>
                </a:tc>
                <a:extLst>
                  <a:ext uri="{0D108BD9-81ED-4DB2-BD59-A6C34878D82A}">
                    <a16:rowId xmlns:a16="http://schemas.microsoft.com/office/drawing/2014/main" val="2021129157"/>
                  </a:ext>
                </a:extLst>
              </a:tr>
              <a:tr h="3259255">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tc>
                  <a:txBody>
                    <a:bodyPr/>
                    <a:lstStyle/>
                    <a:p>
                      <a:pPr algn="ctr"/>
                      <a:endParaRPr lang="en-US" sz="1100" dirty="0"/>
                    </a:p>
                  </a:txBody>
                  <a:tcPr marL="68580" marR="68580" marT="34290" marB="34290"/>
                </a:tc>
                <a:extLst>
                  <a:ext uri="{0D108BD9-81ED-4DB2-BD59-A6C34878D82A}">
                    <a16:rowId xmlns:a16="http://schemas.microsoft.com/office/drawing/2014/main" val="3962830215"/>
                  </a:ext>
                </a:extLst>
              </a:tr>
            </a:tbl>
          </a:graphicData>
        </a:graphic>
      </p:graphicFrame>
      <p:sp>
        <p:nvSpPr>
          <p:cNvPr id="118" name="Rectangle 105">
            <a:extLst>
              <a:ext uri="{FF2B5EF4-FFF2-40B4-BE49-F238E27FC236}">
                <a16:creationId xmlns:a16="http://schemas.microsoft.com/office/drawing/2014/main" id="{41395F85-D437-891F-5E81-7C201F2F5FEE}"/>
              </a:ext>
            </a:extLst>
          </p:cNvPr>
          <p:cNvSpPr/>
          <p:nvPr/>
        </p:nvSpPr>
        <p:spPr>
          <a:xfrm>
            <a:off x="3399666" y="3825854"/>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1" name="Rectangle 106">
            <a:extLst>
              <a:ext uri="{FF2B5EF4-FFF2-40B4-BE49-F238E27FC236}">
                <a16:creationId xmlns:a16="http://schemas.microsoft.com/office/drawing/2014/main" id="{EBE8EBA7-AC00-1E1E-BEB5-35DA66B70A03}"/>
              </a:ext>
            </a:extLst>
          </p:cNvPr>
          <p:cNvSpPr/>
          <p:nvPr/>
        </p:nvSpPr>
        <p:spPr>
          <a:xfrm>
            <a:off x="3390804" y="4520662"/>
            <a:ext cx="68580" cy="26421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4" name="Rectangle 107">
            <a:extLst>
              <a:ext uri="{FF2B5EF4-FFF2-40B4-BE49-F238E27FC236}">
                <a16:creationId xmlns:a16="http://schemas.microsoft.com/office/drawing/2014/main" id="{96FDA97B-AF7B-4974-B99F-ABAB5FC0A3C8}"/>
              </a:ext>
            </a:extLst>
          </p:cNvPr>
          <p:cNvSpPr/>
          <p:nvPr/>
        </p:nvSpPr>
        <p:spPr>
          <a:xfrm>
            <a:off x="3390804" y="5141358"/>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sp>
        <p:nvSpPr>
          <p:cNvPr id="127" name="Rectangle 108">
            <a:extLst>
              <a:ext uri="{FF2B5EF4-FFF2-40B4-BE49-F238E27FC236}">
                <a16:creationId xmlns:a16="http://schemas.microsoft.com/office/drawing/2014/main" id="{DFC0AAE9-4200-FC16-CC28-EF7E71EED347}"/>
              </a:ext>
            </a:extLst>
          </p:cNvPr>
          <p:cNvSpPr/>
          <p:nvPr/>
        </p:nvSpPr>
        <p:spPr>
          <a:xfrm>
            <a:off x="3399666" y="3260200"/>
            <a:ext cx="68580" cy="264217"/>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a:p>
        </p:txBody>
      </p:sp>
      <p:grpSp>
        <p:nvGrpSpPr>
          <p:cNvPr id="200" name="Grupo 199">
            <a:extLst>
              <a:ext uri="{FF2B5EF4-FFF2-40B4-BE49-F238E27FC236}">
                <a16:creationId xmlns:a16="http://schemas.microsoft.com/office/drawing/2014/main" id="{955A865D-56EF-BF28-D18D-B5140C48BF1B}"/>
              </a:ext>
            </a:extLst>
          </p:cNvPr>
          <p:cNvGrpSpPr/>
          <p:nvPr/>
        </p:nvGrpSpPr>
        <p:grpSpPr>
          <a:xfrm>
            <a:off x="8008427" y="1345991"/>
            <a:ext cx="2309905" cy="1073282"/>
            <a:chOff x="7400494" y="1065337"/>
            <a:chExt cx="1765641" cy="1073282"/>
          </a:xfrm>
        </p:grpSpPr>
        <p:sp>
          <p:nvSpPr>
            <p:cNvPr id="93" name="OTLSHAPE_M_9b39fefad822441faaec2498033d8bd1_Shape">
              <a:extLst>
                <a:ext uri="{FF2B5EF4-FFF2-40B4-BE49-F238E27FC236}">
                  <a16:creationId xmlns:a16="http://schemas.microsoft.com/office/drawing/2014/main" id="{9CEDA097-8B79-6079-BB98-567998E0D4DA}"/>
                </a:ext>
              </a:extLst>
            </p:cNvPr>
            <p:cNvSpPr/>
            <p:nvPr>
              <p:custDataLst>
                <p:tags r:id="rId6"/>
              </p:custDataLst>
            </p:nvPr>
          </p:nvSpPr>
          <p:spPr>
            <a:xfrm rot="16200000" flipV="1">
              <a:off x="7398041" y="1067790"/>
              <a:ext cx="199010" cy="194104"/>
            </a:xfrm>
            <a:prstGeom prst="triangle">
              <a:avLst/>
            </a:prstGeom>
            <a:solidFill>
              <a:srgbClr val="C0504D"/>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4" name="TextBox 115">
              <a:extLst>
                <a:ext uri="{FF2B5EF4-FFF2-40B4-BE49-F238E27FC236}">
                  <a16:creationId xmlns:a16="http://schemas.microsoft.com/office/drawing/2014/main" id="{584CE0AD-AA15-723F-22DA-4E0371DDFF64}"/>
                </a:ext>
              </a:extLst>
            </p:cNvPr>
            <p:cNvSpPr txBox="1"/>
            <p:nvPr/>
          </p:nvSpPr>
          <p:spPr>
            <a:xfrm>
              <a:off x="7513301" y="1199900"/>
              <a:ext cx="1652834" cy="938719"/>
            </a:xfrm>
            <a:prstGeom prst="rect">
              <a:avLst/>
            </a:prstGeom>
            <a:noFill/>
          </p:spPr>
          <p:txBody>
            <a:bodyPr wrap="square" rtlCol="0" anchor="t">
              <a:spAutoFit/>
            </a:bodyPr>
            <a:lstStyle/>
            <a:p>
              <a:pPr algn="ctr"/>
              <a:r>
                <a:rPr lang="es-CO" sz="1100" spc="-3" dirty="0">
                  <a:solidFill>
                    <a:schemeClr val="dk1"/>
                  </a:solidFill>
                  <a:latin typeface="Calibri" panose="020F0502020204030204" pitchFamily="34" charset="0"/>
                </a:rPr>
                <a:t>16 ene –plazo máximo de reporte de los resultados  de indicadores y evidencias de la anualidad</a:t>
              </a:r>
            </a:p>
          </p:txBody>
        </p:sp>
      </p:grpSp>
      <p:grpSp>
        <p:nvGrpSpPr>
          <p:cNvPr id="199" name="Grupo 198">
            <a:extLst>
              <a:ext uri="{FF2B5EF4-FFF2-40B4-BE49-F238E27FC236}">
                <a16:creationId xmlns:a16="http://schemas.microsoft.com/office/drawing/2014/main" id="{F901A23F-9C1E-3F60-EF80-A229BB04689F}"/>
              </a:ext>
            </a:extLst>
          </p:cNvPr>
          <p:cNvGrpSpPr/>
          <p:nvPr/>
        </p:nvGrpSpPr>
        <p:grpSpPr>
          <a:xfrm>
            <a:off x="4727829" y="1389815"/>
            <a:ext cx="1965055" cy="709668"/>
            <a:chOff x="4119897" y="1025230"/>
            <a:chExt cx="1965055" cy="709668"/>
          </a:xfrm>
        </p:grpSpPr>
        <p:sp>
          <p:nvSpPr>
            <p:cNvPr id="97" name="OTLSHAPE_M_9b39fefad822441faaec2498033d8bd1_Shape">
              <a:extLst>
                <a:ext uri="{FF2B5EF4-FFF2-40B4-BE49-F238E27FC236}">
                  <a16:creationId xmlns:a16="http://schemas.microsoft.com/office/drawing/2014/main" id="{3EFC8438-75B5-5531-45F6-757E0E700D67}"/>
                </a:ext>
              </a:extLst>
            </p:cNvPr>
            <p:cNvSpPr/>
            <p:nvPr>
              <p:custDataLst>
                <p:tags r:id="rId5"/>
              </p:custDataLst>
            </p:nvPr>
          </p:nvSpPr>
          <p:spPr>
            <a:xfrm rot="16200000" flipV="1">
              <a:off x="4112855" y="1032427"/>
              <a:ext cx="167366" cy="152971"/>
            </a:xfrm>
            <a:prstGeom prst="triangle">
              <a:avLst/>
            </a:prstGeom>
            <a:solidFill>
              <a:schemeClr val="accent6"/>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8" name="TextBox 119">
              <a:extLst>
                <a:ext uri="{FF2B5EF4-FFF2-40B4-BE49-F238E27FC236}">
                  <a16:creationId xmlns:a16="http://schemas.microsoft.com/office/drawing/2014/main" id="{ECA22B2C-5B3F-9E4F-242B-22264C89A85E}"/>
                </a:ext>
              </a:extLst>
            </p:cNvPr>
            <p:cNvSpPr txBox="1"/>
            <p:nvPr/>
          </p:nvSpPr>
          <p:spPr>
            <a:xfrm>
              <a:off x="4119897" y="1134734"/>
              <a:ext cx="1965055" cy="600164"/>
            </a:xfrm>
            <a:prstGeom prst="rect">
              <a:avLst/>
            </a:prstGeom>
            <a:noFill/>
          </p:spPr>
          <p:txBody>
            <a:bodyPr wrap="square" rtlCol="0" anchor="t">
              <a:spAutoFit/>
            </a:bodyPr>
            <a:lstStyle/>
            <a:p>
              <a:pPr algn="ctr"/>
              <a:r>
                <a:rPr lang="en-US" sz="1100" spc="-3" dirty="0">
                  <a:solidFill>
                    <a:schemeClr val="dk1"/>
                  </a:solidFill>
                  <a:latin typeface="Calibri" panose="020F0502020204030204" pitchFamily="34" charset="0"/>
                </a:rPr>
                <a:t>1 Agosto - ST  </a:t>
              </a:r>
              <a:r>
                <a:rPr lang="es-CO" sz="1100" spc="-3" dirty="0">
                  <a:solidFill>
                    <a:schemeClr val="dk1"/>
                  </a:solidFill>
                  <a:latin typeface="Calibri" panose="020F0502020204030204" pitchFamily="34" charset="0"/>
                </a:rPr>
                <a:t>habilita SISI/PESV para diligenciamiento de sujetos obligados</a:t>
              </a:r>
            </a:p>
          </p:txBody>
        </p:sp>
      </p:grpSp>
      <p:grpSp>
        <p:nvGrpSpPr>
          <p:cNvPr id="198" name="Grupo 197">
            <a:extLst>
              <a:ext uri="{FF2B5EF4-FFF2-40B4-BE49-F238E27FC236}">
                <a16:creationId xmlns:a16="http://schemas.microsoft.com/office/drawing/2014/main" id="{B46EC7DA-9BE2-E349-EF5B-5F737928FEE3}"/>
              </a:ext>
            </a:extLst>
          </p:cNvPr>
          <p:cNvGrpSpPr/>
          <p:nvPr/>
        </p:nvGrpSpPr>
        <p:grpSpPr>
          <a:xfrm>
            <a:off x="3548246" y="1363558"/>
            <a:ext cx="1210111" cy="720503"/>
            <a:chOff x="2940314" y="998973"/>
            <a:chExt cx="1210111" cy="720503"/>
          </a:xfrm>
        </p:grpSpPr>
        <p:sp>
          <p:nvSpPr>
            <p:cNvPr id="101" name="OTLSHAPE_M_9b39fefad822441faaec2498033d8bd1_Shape">
              <a:extLst>
                <a:ext uri="{FF2B5EF4-FFF2-40B4-BE49-F238E27FC236}">
                  <a16:creationId xmlns:a16="http://schemas.microsoft.com/office/drawing/2014/main" id="{692B2F6A-01E7-9CAE-7C8C-21F629C0A9AB}"/>
                </a:ext>
              </a:extLst>
            </p:cNvPr>
            <p:cNvSpPr/>
            <p:nvPr>
              <p:custDataLst>
                <p:tags r:id="rId4"/>
              </p:custDataLst>
            </p:nvPr>
          </p:nvSpPr>
          <p:spPr>
            <a:xfrm rot="16200000" flipV="1">
              <a:off x="2957917" y="1001425"/>
              <a:ext cx="199010" cy="194105"/>
            </a:xfrm>
            <a:prstGeom prst="triangle">
              <a:avLst/>
            </a:prstGeom>
            <a:solidFill>
              <a:srgbClr val="C0504D"/>
            </a:solidFill>
            <a:ln w="12700" cap="flat" cmpd="sng" algn="ctr">
              <a:noFill/>
              <a:prstDash val="solid"/>
              <a:miter lim="800000"/>
            </a:ln>
            <a:effectLst/>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2" name="TextBox 123">
              <a:extLst>
                <a:ext uri="{FF2B5EF4-FFF2-40B4-BE49-F238E27FC236}">
                  <a16:creationId xmlns:a16="http://schemas.microsoft.com/office/drawing/2014/main" id="{23C7F857-03AD-D9B1-1024-87E0CF478D62}"/>
                </a:ext>
              </a:extLst>
            </p:cNvPr>
            <p:cNvSpPr txBox="1"/>
            <p:nvPr/>
          </p:nvSpPr>
          <p:spPr>
            <a:xfrm>
              <a:off x="2940314" y="1073145"/>
              <a:ext cx="1210111" cy="646331"/>
            </a:xfrm>
            <a:prstGeom prst="rect">
              <a:avLst/>
            </a:prstGeom>
            <a:noFill/>
          </p:spPr>
          <p:txBody>
            <a:bodyPr wrap="square" rtlCol="0" anchor="t">
              <a:spAutoFit/>
            </a:bodyPr>
            <a:lstStyle/>
            <a:p>
              <a:pPr algn="ctr"/>
              <a:r>
                <a:rPr lang="es-CO" sz="1200" spc="-3" dirty="0">
                  <a:solidFill>
                    <a:schemeClr val="dk1"/>
                  </a:solidFill>
                  <a:latin typeface="Calibri" panose="020F0502020204030204" pitchFamily="34" charset="0"/>
                </a:rPr>
                <a:t>12 jul- plazo  de implementación</a:t>
              </a:r>
              <a:r>
                <a:rPr lang="en-US" sz="1200" spc="-3" dirty="0">
                  <a:solidFill>
                    <a:schemeClr val="dk1"/>
                  </a:solidFill>
                  <a:latin typeface="Calibri" panose="020F0502020204030204" pitchFamily="34" charset="0"/>
                </a:rPr>
                <a:t> o </a:t>
              </a:r>
              <a:r>
                <a:rPr lang="es-CO" sz="1200" spc="-3" dirty="0">
                  <a:solidFill>
                    <a:schemeClr val="dk1"/>
                  </a:solidFill>
                  <a:latin typeface="Calibri" panose="020F0502020204030204" pitchFamily="34" charset="0"/>
                </a:rPr>
                <a:t>actualización</a:t>
              </a:r>
            </a:p>
          </p:txBody>
        </p:sp>
      </p:grpSp>
      <p:grpSp>
        <p:nvGrpSpPr>
          <p:cNvPr id="197" name="Grupo 196">
            <a:extLst>
              <a:ext uri="{FF2B5EF4-FFF2-40B4-BE49-F238E27FC236}">
                <a16:creationId xmlns:a16="http://schemas.microsoft.com/office/drawing/2014/main" id="{54691705-08B5-E58A-9C28-CFEDCFE5DEF6}"/>
              </a:ext>
            </a:extLst>
          </p:cNvPr>
          <p:cNvGrpSpPr/>
          <p:nvPr/>
        </p:nvGrpSpPr>
        <p:grpSpPr>
          <a:xfrm>
            <a:off x="6153914" y="6050966"/>
            <a:ext cx="888047" cy="261610"/>
            <a:chOff x="5321394" y="5622213"/>
            <a:chExt cx="888047" cy="261610"/>
          </a:xfrm>
        </p:grpSpPr>
        <p:sp>
          <p:nvSpPr>
            <p:cNvPr id="135" name="Rectangle 132">
              <a:extLst>
                <a:ext uri="{FF2B5EF4-FFF2-40B4-BE49-F238E27FC236}">
                  <a16:creationId xmlns:a16="http://schemas.microsoft.com/office/drawing/2014/main" id="{2DCE5E38-CEE0-813D-61A1-F95894D41D4F}"/>
                </a:ext>
              </a:extLst>
            </p:cNvPr>
            <p:cNvSpPr/>
            <p:nvPr/>
          </p:nvSpPr>
          <p:spPr>
            <a:xfrm>
              <a:off x="5321394" y="5668661"/>
              <a:ext cx="201128" cy="16941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dirty="0">
                <a:solidFill>
                  <a:schemeClr val="accent5"/>
                </a:solidFill>
              </a:endParaRPr>
            </a:p>
          </p:txBody>
        </p:sp>
        <p:sp>
          <p:nvSpPr>
            <p:cNvPr id="136" name="TextBox 133">
              <a:extLst>
                <a:ext uri="{FF2B5EF4-FFF2-40B4-BE49-F238E27FC236}">
                  <a16:creationId xmlns:a16="http://schemas.microsoft.com/office/drawing/2014/main" id="{D4EBEBCF-F922-7513-E412-26A1AF20DFCE}"/>
                </a:ext>
              </a:extLst>
            </p:cNvPr>
            <p:cNvSpPr txBox="1"/>
            <p:nvPr/>
          </p:nvSpPr>
          <p:spPr>
            <a:xfrm>
              <a:off x="5522522" y="5622213"/>
              <a:ext cx="686919" cy="261610"/>
            </a:xfrm>
            <a:prstGeom prst="rect">
              <a:avLst/>
            </a:prstGeom>
            <a:noFill/>
          </p:spPr>
          <p:txBody>
            <a:bodyPr wrap="none" rtlCol="0" anchor="ctr">
              <a:spAutoFit/>
            </a:bodyPr>
            <a:lstStyle/>
            <a:p>
              <a:r>
                <a:rPr lang="es-CO" sz="1100" b="1" spc="-3" dirty="0">
                  <a:solidFill>
                    <a:schemeClr val="dk1"/>
                  </a:solidFill>
                  <a:latin typeface="Calibri" panose="020F0502020204030204" pitchFamily="34" charset="0"/>
                </a:rPr>
                <a:t>Mensual</a:t>
              </a:r>
            </a:p>
          </p:txBody>
        </p:sp>
      </p:grpSp>
      <p:grpSp>
        <p:nvGrpSpPr>
          <p:cNvPr id="196" name="Grupo 195">
            <a:extLst>
              <a:ext uri="{FF2B5EF4-FFF2-40B4-BE49-F238E27FC236}">
                <a16:creationId xmlns:a16="http://schemas.microsoft.com/office/drawing/2014/main" id="{B95D2837-8349-4829-8820-F1CF8A77FD4D}"/>
              </a:ext>
            </a:extLst>
          </p:cNvPr>
          <p:cNvGrpSpPr/>
          <p:nvPr/>
        </p:nvGrpSpPr>
        <p:grpSpPr>
          <a:xfrm>
            <a:off x="7295040" y="6051332"/>
            <a:ext cx="983073" cy="261610"/>
            <a:chOff x="6462520" y="5622579"/>
            <a:chExt cx="983073" cy="261610"/>
          </a:xfrm>
        </p:grpSpPr>
        <p:sp>
          <p:nvSpPr>
            <p:cNvPr id="141" name="Rectangle 132">
              <a:extLst>
                <a:ext uri="{FF2B5EF4-FFF2-40B4-BE49-F238E27FC236}">
                  <a16:creationId xmlns:a16="http://schemas.microsoft.com/office/drawing/2014/main" id="{8892E693-1D1C-AFBB-F8A6-2FFB720124F4}"/>
                </a:ext>
              </a:extLst>
            </p:cNvPr>
            <p:cNvSpPr/>
            <p:nvPr/>
          </p:nvSpPr>
          <p:spPr>
            <a:xfrm>
              <a:off x="6462520" y="5668675"/>
              <a:ext cx="201128" cy="169418"/>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dirty="0">
                <a:solidFill>
                  <a:schemeClr val="accent5"/>
                </a:solidFill>
              </a:endParaRPr>
            </a:p>
          </p:txBody>
        </p:sp>
        <p:sp>
          <p:nvSpPr>
            <p:cNvPr id="142" name="TextBox 133">
              <a:extLst>
                <a:ext uri="{FF2B5EF4-FFF2-40B4-BE49-F238E27FC236}">
                  <a16:creationId xmlns:a16="http://schemas.microsoft.com/office/drawing/2014/main" id="{0B45D21E-37E6-6190-926B-8E9902A19BC6}"/>
                </a:ext>
              </a:extLst>
            </p:cNvPr>
            <p:cNvSpPr txBox="1"/>
            <p:nvPr/>
          </p:nvSpPr>
          <p:spPr>
            <a:xfrm>
              <a:off x="6663648" y="5622579"/>
              <a:ext cx="781945" cy="261610"/>
            </a:xfrm>
            <a:prstGeom prst="rect">
              <a:avLst/>
            </a:prstGeom>
            <a:noFill/>
          </p:spPr>
          <p:txBody>
            <a:bodyPr wrap="none" rtlCol="0" anchor="ctr">
              <a:spAutoFit/>
            </a:bodyPr>
            <a:lstStyle/>
            <a:p>
              <a:r>
                <a:rPr lang="en-US" sz="1100" b="1" spc="-3" dirty="0">
                  <a:solidFill>
                    <a:schemeClr val="dk1"/>
                  </a:solidFill>
                  <a:latin typeface="Calibri" panose="020F0502020204030204" pitchFamily="34" charset="0"/>
                </a:rPr>
                <a:t>Trimestral</a:t>
              </a:r>
            </a:p>
          </p:txBody>
        </p:sp>
      </p:grpSp>
      <p:grpSp>
        <p:nvGrpSpPr>
          <p:cNvPr id="195" name="Grupo 194">
            <a:extLst>
              <a:ext uri="{FF2B5EF4-FFF2-40B4-BE49-F238E27FC236}">
                <a16:creationId xmlns:a16="http://schemas.microsoft.com/office/drawing/2014/main" id="{6A76E03B-CC70-5AF2-85B9-BB15A18811AC}"/>
              </a:ext>
            </a:extLst>
          </p:cNvPr>
          <p:cNvGrpSpPr/>
          <p:nvPr/>
        </p:nvGrpSpPr>
        <p:grpSpPr>
          <a:xfrm>
            <a:off x="8404219" y="6050966"/>
            <a:ext cx="723707" cy="261610"/>
            <a:chOff x="7571699" y="5622213"/>
            <a:chExt cx="723707" cy="261610"/>
          </a:xfrm>
        </p:grpSpPr>
        <p:sp>
          <p:nvSpPr>
            <p:cNvPr id="144" name="Rectangle 132">
              <a:extLst>
                <a:ext uri="{FF2B5EF4-FFF2-40B4-BE49-F238E27FC236}">
                  <a16:creationId xmlns:a16="http://schemas.microsoft.com/office/drawing/2014/main" id="{33BE7392-4C3C-0B4B-26AB-2AD2670CDD45}"/>
                </a:ext>
              </a:extLst>
            </p:cNvPr>
            <p:cNvSpPr/>
            <p:nvPr/>
          </p:nvSpPr>
          <p:spPr>
            <a:xfrm>
              <a:off x="7571699" y="5668309"/>
              <a:ext cx="201128" cy="1694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endParaRPr lang="en-US" sz="1100" dirty="0">
                <a:solidFill>
                  <a:schemeClr val="accent5"/>
                </a:solidFill>
              </a:endParaRPr>
            </a:p>
          </p:txBody>
        </p:sp>
        <p:sp>
          <p:nvSpPr>
            <p:cNvPr id="145" name="TextBox 133">
              <a:extLst>
                <a:ext uri="{FF2B5EF4-FFF2-40B4-BE49-F238E27FC236}">
                  <a16:creationId xmlns:a16="http://schemas.microsoft.com/office/drawing/2014/main" id="{F43FBA54-6B9A-33F5-3A96-42BF566ECC51}"/>
                </a:ext>
              </a:extLst>
            </p:cNvPr>
            <p:cNvSpPr txBox="1"/>
            <p:nvPr/>
          </p:nvSpPr>
          <p:spPr>
            <a:xfrm>
              <a:off x="7772827" y="5622213"/>
              <a:ext cx="522579" cy="261610"/>
            </a:xfrm>
            <a:prstGeom prst="rect">
              <a:avLst/>
            </a:prstGeom>
            <a:noFill/>
          </p:spPr>
          <p:txBody>
            <a:bodyPr wrap="none" rtlCol="0" anchor="ctr">
              <a:spAutoFit/>
            </a:bodyPr>
            <a:lstStyle/>
            <a:p>
              <a:r>
                <a:rPr lang="es-CO" sz="1100" b="1" spc="-3" dirty="0">
                  <a:solidFill>
                    <a:schemeClr val="dk1"/>
                  </a:solidFill>
                  <a:latin typeface="Calibri" panose="020F0502020204030204" pitchFamily="34" charset="0"/>
                </a:rPr>
                <a:t>Anual</a:t>
              </a:r>
            </a:p>
          </p:txBody>
        </p:sp>
      </p:grpSp>
      <p:cxnSp>
        <p:nvCxnSpPr>
          <p:cNvPr id="147" name="Conector recto 146">
            <a:extLst>
              <a:ext uri="{FF2B5EF4-FFF2-40B4-BE49-F238E27FC236}">
                <a16:creationId xmlns:a16="http://schemas.microsoft.com/office/drawing/2014/main" id="{69F7E0CD-D05A-493E-7200-861567988464}"/>
              </a:ext>
            </a:extLst>
          </p:cNvPr>
          <p:cNvCxnSpPr/>
          <p:nvPr/>
        </p:nvCxnSpPr>
        <p:spPr>
          <a:xfrm>
            <a:off x="2367895" y="3346323"/>
            <a:ext cx="2809345" cy="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48" name="Diagrama de flujo: terminador 147">
            <a:extLst>
              <a:ext uri="{FF2B5EF4-FFF2-40B4-BE49-F238E27FC236}">
                <a16:creationId xmlns:a16="http://schemas.microsoft.com/office/drawing/2014/main" id="{015E6B21-3033-4064-96D9-D547E2CDF56B}"/>
              </a:ext>
            </a:extLst>
          </p:cNvPr>
          <p:cNvSpPr/>
          <p:nvPr/>
        </p:nvSpPr>
        <p:spPr>
          <a:xfrm>
            <a:off x="4320155" y="3241604"/>
            <a:ext cx="1207340" cy="209436"/>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highlight>
                <a:srgbClr val="FFCE00"/>
              </a:highlight>
            </a:endParaRPr>
          </a:p>
        </p:txBody>
      </p:sp>
      <p:cxnSp>
        <p:nvCxnSpPr>
          <p:cNvPr id="154" name="Conector recto 153">
            <a:extLst>
              <a:ext uri="{FF2B5EF4-FFF2-40B4-BE49-F238E27FC236}">
                <a16:creationId xmlns:a16="http://schemas.microsoft.com/office/drawing/2014/main" id="{EE025608-5068-DDE0-2EE5-515B8EF0E1FA}"/>
              </a:ext>
            </a:extLst>
          </p:cNvPr>
          <p:cNvCxnSpPr>
            <a:cxnSpLocks/>
          </p:cNvCxnSpPr>
          <p:nvPr/>
        </p:nvCxnSpPr>
        <p:spPr>
          <a:xfrm flipV="1">
            <a:off x="2391686" y="3968330"/>
            <a:ext cx="9719139" cy="13559"/>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49" name="Diagrama de flujo: terminador 148">
            <a:extLst>
              <a:ext uri="{FF2B5EF4-FFF2-40B4-BE49-F238E27FC236}">
                <a16:creationId xmlns:a16="http://schemas.microsoft.com/office/drawing/2014/main" id="{CFCBDDBC-DD7F-A857-0877-1198C743F9CC}"/>
              </a:ext>
            </a:extLst>
          </p:cNvPr>
          <p:cNvSpPr/>
          <p:nvPr/>
        </p:nvSpPr>
        <p:spPr>
          <a:xfrm>
            <a:off x="5707162" y="3882516"/>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0" name="Diagrama de flujo: terminador 149">
            <a:extLst>
              <a:ext uri="{FF2B5EF4-FFF2-40B4-BE49-F238E27FC236}">
                <a16:creationId xmlns:a16="http://schemas.microsoft.com/office/drawing/2014/main" id="{18095E2A-15A1-EE88-5880-ECB1F68A43A7}"/>
              </a:ext>
            </a:extLst>
          </p:cNvPr>
          <p:cNvSpPr/>
          <p:nvPr/>
        </p:nvSpPr>
        <p:spPr>
          <a:xfrm>
            <a:off x="5946435" y="387188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58" name="Conector recto 157">
            <a:extLst>
              <a:ext uri="{FF2B5EF4-FFF2-40B4-BE49-F238E27FC236}">
                <a16:creationId xmlns:a16="http://schemas.microsoft.com/office/drawing/2014/main" id="{255668C3-92FE-0E58-A22B-26DB9D9E0219}"/>
              </a:ext>
            </a:extLst>
          </p:cNvPr>
          <p:cNvCxnSpPr>
            <a:cxnSpLocks/>
          </p:cNvCxnSpPr>
          <p:nvPr/>
        </p:nvCxnSpPr>
        <p:spPr>
          <a:xfrm>
            <a:off x="2360800" y="4663134"/>
            <a:ext cx="9744029" cy="48566"/>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60" name="Diagrama de flujo: terminador 159">
            <a:extLst>
              <a:ext uri="{FF2B5EF4-FFF2-40B4-BE49-F238E27FC236}">
                <a16:creationId xmlns:a16="http://schemas.microsoft.com/office/drawing/2014/main" id="{4DB4C697-BD16-961A-8F86-3EA08712B5C8}"/>
              </a:ext>
            </a:extLst>
          </p:cNvPr>
          <p:cNvSpPr/>
          <p:nvPr/>
        </p:nvSpPr>
        <p:spPr>
          <a:xfrm>
            <a:off x="7779546" y="3875869"/>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1" name="Diagrama de flujo: terminador 160">
            <a:extLst>
              <a:ext uri="{FF2B5EF4-FFF2-40B4-BE49-F238E27FC236}">
                <a16:creationId xmlns:a16="http://schemas.microsoft.com/office/drawing/2014/main" id="{C20FF5E4-A4B1-B551-DECB-2B66A5993464}"/>
              </a:ext>
            </a:extLst>
          </p:cNvPr>
          <p:cNvSpPr/>
          <p:nvPr/>
        </p:nvSpPr>
        <p:spPr>
          <a:xfrm>
            <a:off x="8002469" y="3875869"/>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2" name="Diagrama de flujo: terminador 161">
            <a:extLst>
              <a:ext uri="{FF2B5EF4-FFF2-40B4-BE49-F238E27FC236}">
                <a16:creationId xmlns:a16="http://schemas.microsoft.com/office/drawing/2014/main" id="{A6976932-5380-F183-63CD-8A3F438589F2}"/>
              </a:ext>
            </a:extLst>
          </p:cNvPr>
          <p:cNvSpPr/>
          <p:nvPr/>
        </p:nvSpPr>
        <p:spPr>
          <a:xfrm>
            <a:off x="5077661" y="3875870"/>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3" name="Diagrama de flujo: terminador 162">
            <a:extLst>
              <a:ext uri="{FF2B5EF4-FFF2-40B4-BE49-F238E27FC236}">
                <a16:creationId xmlns:a16="http://schemas.microsoft.com/office/drawing/2014/main" id="{39B26E13-39A9-CFBD-5E2B-5F508EDD25B9}"/>
              </a:ext>
            </a:extLst>
          </p:cNvPr>
          <p:cNvSpPr/>
          <p:nvPr/>
        </p:nvSpPr>
        <p:spPr>
          <a:xfrm>
            <a:off x="6526344" y="3899847"/>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4" name="Diagrama de flujo: terminador 163">
            <a:extLst>
              <a:ext uri="{FF2B5EF4-FFF2-40B4-BE49-F238E27FC236}">
                <a16:creationId xmlns:a16="http://schemas.microsoft.com/office/drawing/2014/main" id="{505EE4ED-FA91-89D7-0911-73D1A50B060D}"/>
              </a:ext>
            </a:extLst>
          </p:cNvPr>
          <p:cNvSpPr/>
          <p:nvPr/>
        </p:nvSpPr>
        <p:spPr>
          <a:xfrm>
            <a:off x="9464093"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5" name="Diagrama de flujo: terminador 164">
            <a:extLst>
              <a:ext uri="{FF2B5EF4-FFF2-40B4-BE49-F238E27FC236}">
                <a16:creationId xmlns:a16="http://schemas.microsoft.com/office/drawing/2014/main" id="{9EED7947-1F17-0F80-8416-07879783D3E7}"/>
              </a:ext>
            </a:extLst>
          </p:cNvPr>
          <p:cNvSpPr/>
          <p:nvPr/>
        </p:nvSpPr>
        <p:spPr>
          <a:xfrm>
            <a:off x="8753430"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6" name="Diagrama de flujo: terminador 165">
            <a:extLst>
              <a:ext uri="{FF2B5EF4-FFF2-40B4-BE49-F238E27FC236}">
                <a16:creationId xmlns:a16="http://schemas.microsoft.com/office/drawing/2014/main" id="{81E477DF-4048-76C9-E6A3-43F911C3D6DC}"/>
              </a:ext>
            </a:extLst>
          </p:cNvPr>
          <p:cNvSpPr/>
          <p:nvPr/>
        </p:nvSpPr>
        <p:spPr>
          <a:xfrm>
            <a:off x="7314257"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7" name="Diagrama de flujo: terminador 166">
            <a:extLst>
              <a:ext uri="{FF2B5EF4-FFF2-40B4-BE49-F238E27FC236}">
                <a16:creationId xmlns:a16="http://schemas.microsoft.com/office/drawing/2014/main" id="{D3E352DF-26A9-D33A-F2B7-9E1CF24CA848}"/>
              </a:ext>
            </a:extLst>
          </p:cNvPr>
          <p:cNvSpPr/>
          <p:nvPr/>
        </p:nvSpPr>
        <p:spPr>
          <a:xfrm>
            <a:off x="10265162" y="3882516"/>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8" name="Diagrama de flujo: terminador 167">
            <a:extLst>
              <a:ext uri="{FF2B5EF4-FFF2-40B4-BE49-F238E27FC236}">
                <a16:creationId xmlns:a16="http://schemas.microsoft.com/office/drawing/2014/main" id="{04C66D9E-E4D3-0F92-F9C4-16B5E6A21B69}"/>
              </a:ext>
            </a:extLst>
          </p:cNvPr>
          <p:cNvSpPr/>
          <p:nvPr/>
        </p:nvSpPr>
        <p:spPr>
          <a:xfrm>
            <a:off x="11608296" y="388945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9" name="Diagrama de flujo: terminador 168">
            <a:extLst>
              <a:ext uri="{FF2B5EF4-FFF2-40B4-BE49-F238E27FC236}">
                <a16:creationId xmlns:a16="http://schemas.microsoft.com/office/drawing/2014/main" id="{7A27F854-3668-0735-1E58-D16213C45BAD}"/>
              </a:ext>
            </a:extLst>
          </p:cNvPr>
          <p:cNvSpPr/>
          <p:nvPr/>
        </p:nvSpPr>
        <p:spPr>
          <a:xfrm>
            <a:off x="10870379" y="3896353"/>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1" name="Diagrama de flujo: terminador 170">
            <a:extLst>
              <a:ext uri="{FF2B5EF4-FFF2-40B4-BE49-F238E27FC236}">
                <a16:creationId xmlns:a16="http://schemas.microsoft.com/office/drawing/2014/main" id="{A95AFA83-017F-E714-2081-051D8488FED9}"/>
              </a:ext>
            </a:extLst>
          </p:cNvPr>
          <p:cNvSpPr/>
          <p:nvPr/>
        </p:nvSpPr>
        <p:spPr>
          <a:xfrm>
            <a:off x="10051941" y="3878581"/>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1" name="Diagrama de flujo: terminador 150">
            <a:extLst>
              <a:ext uri="{FF2B5EF4-FFF2-40B4-BE49-F238E27FC236}">
                <a16:creationId xmlns:a16="http://schemas.microsoft.com/office/drawing/2014/main" id="{7A608DC9-509A-797E-26A7-8F31D03D1BE2}"/>
              </a:ext>
            </a:extLst>
          </p:cNvPr>
          <p:cNvSpPr/>
          <p:nvPr/>
        </p:nvSpPr>
        <p:spPr>
          <a:xfrm>
            <a:off x="8215224" y="3882516"/>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9" name="Diagrama de flujo: terminador 178">
            <a:extLst>
              <a:ext uri="{FF2B5EF4-FFF2-40B4-BE49-F238E27FC236}">
                <a16:creationId xmlns:a16="http://schemas.microsoft.com/office/drawing/2014/main" id="{FD23C126-42F1-301B-B5F0-03DD41394B51}"/>
              </a:ext>
            </a:extLst>
          </p:cNvPr>
          <p:cNvSpPr/>
          <p:nvPr/>
        </p:nvSpPr>
        <p:spPr>
          <a:xfrm>
            <a:off x="8001664" y="4599542"/>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highlight>
                <a:srgbClr val="FFCE00"/>
              </a:highlight>
            </a:endParaRPr>
          </a:p>
        </p:txBody>
      </p:sp>
      <p:cxnSp>
        <p:nvCxnSpPr>
          <p:cNvPr id="180" name="Conector recto 179">
            <a:extLst>
              <a:ext uri="{FF2B5EF4-FFF2-40B4-BE49-F238E27FC236}">
                <a16:creationId xmlns:a16="http://schemas.microsoft.com/office/drawing/2014/main" id="{D1F69814-6E59-C70F-05EA-D82FC17D8154}"/>
              </a:ext>
            </a:extLst>
          </p:cNvPr>
          <p:cNvCxnSpPr>
            <a:cxnSpLocks/>
          </p:cNvCxnSpPr>
          <p:nvPr/>
        </p:nvCxnSpPr>
        <p:spPr>
          <a:xfrm flipV="1">
            <a:off x="2390513" y="5226198"/>
            <a:ext cx="9719139" cy="13559"/>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81" name="Diagrama de flujo: terminador 180">
            <a:extLst>
              <a:ext uri="{FF2B5EF4-FFF2-40B4-BE49-F238E27FC236}">
                <a16:creationId xmlns:a16="http://schemas.microsoft.com/office/drawing/2014/main" id="{A4275E48-0F34-1921-A13F-748BAF8F4AD0}"/>
              </a:ext>
            </a:extLst>
          </p:cNvPr>
          <p:cNvSpPr/>
          <p:nvPr/>
        </p:nvSpPr>
        <p:spPr>
          <a:xfrm>
            <a:off x="5709434" y="5140384"/>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2" name="Diagrama de flujo: terminador 181">
            <a:extLst>
              <a:ext uri="{FF2B5EF4-FFF2-40B4-BE49-F238E27FC236}">
                <a16:creationId xmlns:a16="http://schemas.microsoft.com/office/drawing/2014/main" id="{22B5045E-A51C-74AE-1FF0-E8C209603FC2}"/>
              </a:ext>
            </a:extLst>
          </p:cNvPr>
          <p:cNvSpPr/>
          <p:nvPr/>
        </p:nvSpPr>
        <p:spPr>
          <a:xfrm>
            <a:off x="5948707" y="512975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3" name="Diagrama de flujo: terminador 182">
            <a:extLst>
              <a:ext uri="{FF2B5EF4-FFF2-40B4-BE49-F238E27FC236}">
                <a16:creationId xmlns:a16="http://schemas.microsoft.com/office/drawing/2014/main" id="{EB95E37E-2112-59BB-0E92-243AC106F88D}"/>
              </a:ext>
            </a:extLst>
          </p:cNvPr>
          <p:cNvSpPr/>
          <p:nvPr/>
        </p:nvSpPr>
        <p:spPr>
          <a:xfrm>
            <a:off x="7781818" y="5133737"/>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4" name="Diagrama de flujo: terminador 183">
            <a:extLst>
              <a:ext uri="{FF2B5EF4-FFF2-40B4-BE49-F238E27FC236}">
                <a16:creationId xmlns:a16="http://schemas.microsoft.com/office/drawing/2014/main" id="{0A39AFAF-1726-FA4A-7590-BB238D8B420A}"/>
              </a:ext>
            </a:extLst>
          </p:cNvPr>
          <p:cNvSpPr/>
          <p:nvPr/>
        </p:nvSpPr>
        <p:spPr>
          <a:xfrm>
            <a:off x="8004741" y="5133737"/>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5" name="Diagrama de flujo: terminador 184">
            <a:extLst>
              <a:ext uri="{FF2B5EF4-FFF2-40B4-BE49-F238E27FC236}">
                <a16:creationId xmlns:a16="http://schemas.microsoft.com/office/drawing/2014/main" id="{2EEA6FCE-3BC8-B18E-ED49-2BD95F15A548}"/>
              </a:ext>
            </a:extLst>
          </p:cNvPr>
          <p:cNvSpPr/>
          <p:nvPr/>
        </p:nvSpPr>
        <p:spPr>
          <a:xfrm>
            <a:off x="5077661" y="5133738"/>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6" name="Diagrama de flujo: terminador 185">
            <a:extLst>
              <a:ext uri="{FF2B5EF4-FFF2-40B4-BE49-F238E27FC236}">
                <a16:creationId xmlns:a16="http://schemas.microsoft.com/office/drawing/2014/main" id="{D284600F-4BC6-C270-C1BF-DE6E01D5FA96}"/>
              </a:ext>
            </a:extLst>
          </p:cNvPr>
          <p:cNvSpPr/>
          <p:nvPr/>
        </p:nvSpPr>
        <p:spPr>
          <a:xfrm>
            <a:off x="6528616" y="5157715"/>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7" name="Diagrama de flujo: terminador 186">
            <a:extLst>
              <a:ext uri="{FF2B5EF4-FFF2-40B4-BE49-F238E27FC236}">
                <a16:creationId xmlns:a16="http://schemas.microsoft.com/office/drawing/2014/main" id="{D01F4E7A-CA05-4C83-1237-B50A973FC32E}"/>
              </a:ext>
            </a:extLst>
          </p:cNvPr>
          <p:cNvSpPr/>
          <p:nvPr/>
        </p:nvSpPr>
        <p:spPr>
          <a:xfrm>
            <a:off x="9466365"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8" name="Diagrama de flujo: terminador 187">
            <a:extLst>
              <a:ext uri="{FF2B5EF4-FFF2-40B4-BE49-F238E27FC236}">
                <a16:creationId xmlns:a16="http://schemas.microsoft.com/office/drawing/2014/main" id="{26A3FD88-77F1-5DAA-396D-DA2481035BA6}"/>
              </a:ext>
            </a:extLst>
          </p:cNvPr>
          <p:cNvSpPr/>
          <p:nvPr/>
        </p:nvSpPr>
        <p:spPr>
          <a:xfrm>
            <a:off x="8755702"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9" name="Diagrama de flujo: terminador 188">
            <a:extLst>
              <a:ext uri="{FF2B5EF4-FFF2-40B4-BE49-F238E27FC236}">
                <a16:creationId xmlns:a16="http://schemas.microsoft.com/office/drawing/2014/main" id="{2F5666B0-EAD3-BBE1-2D9C-7B817B9033C9}"/>
              </a:ext>
            </a:extLst>
          </p:cNvPr>
          <p:cNvSpPr/>
          <p:nvPr/>
        </p:nvSpPr>
        <p:spPr>
          <a:xfrm>
            <a:off x="7316529"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0" name="Diagrama de flujo: terminador 189">
            <a:extLst>
              <a:ext uri="{FF2B5EF4-FFF2-40B4-BE49-F238E27FC236}">
                <a16:creationId xmlns:a16="http://schemas.microsoft.com/office/drawing/2014/main" id="{02B554E5-BAB6-F84A-7B3E-983BF10FB974}"/>
              </a:ext>
            </a:extLst>
          </p:cNvPr>
          <p:cNvSpPr/>
          <p:nvPr/>
        </p:nvSpPr>
        <p:spPr>
          <a:xfrm>
            <a:off x="10267434" y="5140384"/>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1" name="Diagrama de flujo: terminador 190">
            <a:extLst>
              <a:ext uri="{FF2B5EF4-FFF2-40B4-BE49-F238E27FC236}">
                <a16:creationId xmlns:a16="http://schemas.microsoft.com/office/drawing/2014/main" id="{30F7751F-AC10-A136-F5AF-5BCCEA543EAF}"/>
              </a:ext>
            </a:extLst>
          </p:cNvPr>
          <p:cNvSpPr/>
          <p:nvPr/>
        </p:nvSpPr>
        <p:spPr>
          <a:xfrm>
            <a:off x="11610568" y="514732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92" name="Diagrama de flujo: terminador 191">
            <a:extLst>
              <a:ext uri="{FF2B5EF4-FFF2-40B4-BE49-F238E27FC236}">
                <a16:creationId xmlns:a16="http://schemas.microsoft.com/office/drawing/2014/main" id="{7162BA68-1051-69EC-B64B-DF8621FF794F}"/>
              </a:ext>
            </a:extLst>
          </p:cNvPr>
          <p:cNvSpPr/>
          <p:nvPr/>
        </p:nvSpPr>
        <p:spPr>
          <a:xfrm>
            <a:off x="10872651" y="5154221"/>
            <a:ext cx="317931" cy="173087"/>
          </a:xfrm>
          <a:prstGeom prst="flowChartTerminator">
            <a:avLst/>
          </a:prstGeom>
          <a:solidFill>
            <a:srgbClr val="66FFFF"/>
          </a:solidFill>
          <a:ln>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3" name="Diagrama de flujo: terminador 192">
            <a:extLst>
              <a:ext uri="{FF2B5EF4-FFF2-40B4-BE49-F238E27FC236}">
                <a16:creationId xmlns:a16="http://schemas.microsoft.com/office/drawing/2014/main" id="{F4289B35-6027-986F-D6C7-089FD3A3B8C0}"/>
              </a:ext>
            </a:extLst>
          </p:cNvPr>
          <p:cNvSpPr/>
          <p:nvPr/>
        </p:nvSpPr>
        <p:spPr>
          <a:xfrm>
            <a:off x="10054213" y="5136449"/>
            <a:ext cx="317931" cy="173087"/>
          </a:xfrm>
          <a:prstGeom prst="flowChartTerminator">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4" name="Diagrama de flujo: terminador 193">
            <a:extLst>
              <a:ext uri="{FF2B5EF4-FFF2-40B4-BE49-F238E27FC236}">
                <a16:creationId xmlns:a16="http://schemas.microsoft.com/office/drawing/2014/main" id="{DE72053F-627A-6A34-A254-20DE26EA461F}"/>
              </a:ext>
            </a:extLst>
          </p:cNvPr>
          <p:cNvSpPr/>
          <p:nvPr/>
        </p:nvSpPr>
        <p:spPr>
          <a:xfrm>
            <a:off x="8217496" y="5140384"/>
            <a:ext cx="317931" cy="173087"/>
          </a:xfrm>
          <a:prstGeom prst="flowChartTerminator">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08" name="Table 94">
            <a:extLst>
              <a:ext uri="{FF2B5EF4-FFF2-40B4-BE49-F238E27FC236}">
                <a16:creationId xmlns:a16="http://schemas.microsoft.com/office/drawing/2014/main" id="{4AC2D530-F59F-55BD-46F2-C9604D112BB4}"/>
              </a:ext>
            </a:extLst>
          </p:cNvPr>
          <p:cNvGraphicFramePr>
            <a:graphicFrameLocks noGrp="1"/>
          </p:cNvGraphicFramePr>
          <p:nvPr>
            <p:extLst>
              <p:ext uri="{D42A27DB-BD31-4B8C-83A1-F6EECF244321}">
                <p14:modId xmlns:p14="http://schemas.microsoft.com/office/powerpoint/2010/main" val="1405839670"/>
              </p:ext>
            </p:extLst>
          </p:nvPr>
        </p:nvGraphicFramePr>
        <p:xfrm>
          <a:off x="2327152" y="3031459"/>
          <a:ext cx="984644" cy="2564514"/>
        </p:xfrm>
        <a:graphic>
          <a:graphicData uri="http://schemas.openxmlformats.org/drawingml/2006/table">
            <a:tbl>
              <a:tblPr firstRow="1" bandRow="1">
                <a:tableStyleId>{306799F8-075E-4A3A-A7F6-7FBC6576F1A4}</a:tableStyleId>
              </a:tblPr>
              <a:tblGrid>
                <a:gridCol w="984644">
                  <a:extLst>
                    <a:ext uri="{9D8B030D-6E8A-4147-A177-3AD203B41FA5}">
                      <a16:colId xmlns:a16="http://schemas.microsoft.com/office/drawing/2014/main" val="4056824194"/>
                    </a:ext>
                  </a:extLst>
                </a:gridCol>
              </a:tblGrid>
              <a:tr h="640700">
                <a:tc>
                  <a:txBody>
                    <a:bodyPr/>
                    <a:lstStyle/>
                    <a:p>
                      <a:pPr algn="ctr"/>
                      <a:r>
                        <a:rPr lang="es-CO" sz="1200" b="1" noProof="0" dirty="0">
                          <a:solidFill>
                            <a:sysClr val="windowText" lastClr="000000"/>
                          </a:solidFill>
                        </a:rPr>
                        <a:t>Formulario 1 </a:t>
                      </a:r>
                      <a:r>
                        <a:rPr lang="es-CO" sz="1100" b="0" noProof="0" dirty="0">
                          <a:solidFill>
                            <a:sysClr val="windowText" lastClr="000000"/>
                          </a:solidFill>
                        </a:rPr>
                        <a:t>(actualización PESV)</a:t>
                      </a:r>
                      <a:endParaRPr lang="es-CO" sz="1200" b="0" noProof="0" dirty="0">
                        <a:solidFill>
                          <a:sysClr val="windowText" lastClr="000000"/>
                        </a:solidFill>
                      </a:endParaRPr>
                    </a:p>
                  </a:txBody>
                  <a:tcPr marL="68580" marR="68580" marT="34290" marB="34290" anchor="ctr"/>
                </a:tc>
                <a:extLst>
                  <a:ext uri="{0D108BD9-81ED-4DB2-BD59-A6C34878D82A}">
                    <a16:rowId xmlns:a16="http://schemas.microsoft.com/office/drawing/2014/main" val="2021129157"/>
                  </a:ext>
                </a:extLst>
              </a:tr>
              <a:tr h="641557">
                <a:tc>
                  <a:txBody>
                    <a:bodyPr/>
                    <a:lstStyle/>
                    <a:p>
                      <a:pPr algn="ctr"/>
                      <a:r>
                        <a:rPr lang="es-CO" sz="1200" b="1" noProof="0" dirty="0">
                          <a:solidFill>
                            <a:sysClr val="windowText" lastClr="000000"/>
                          </a:solidFill>
                        </a:rPr>
                        <a:t>Indicadores periódicos </a:t>
                      </a:r>
                    </a:p>
                  </a:txBody>
                  <a:tcPr marL="68580" marR="68580" marT="34290" marB="34290" anchor="ctr"/>
                </a:tc>
                <a:extLst>
                  <a:ext uri="{0D108BD9-81ED-4DB2-BD59-A6C34878D82A}">
                    <a16:rowId xmlns:a16="http://schemas.microsoft.com/office/drawing/2014/main" val="2544989746"/>
                  </a:ext>
                </a:extLst>
              </a:tr>
              <a:tr h="641557">
                <a:tc>
                  <a:txBody>
                    <a:bodyPr/>
                    <a:lstStyle/>
                    <a:p>
                      <a:pPr algn="ctr"/>
                      <a:r>
                        <a:rPr lang="es-CO" sz="1200" b="1" noProof="0" dirty="0">
                          <a:solidFill>
                            <a:sysClr val="windowText" lastClr="000000"/>
                          </a:solidFill>
                        </a:rPr>
                        <a:t>Indicadores acumulados</a:t>
                      </a:r>
                    </a:p>
                  </a:txBody>
                  <a:tcPr marL="68580" marR="68580" marT="34290" marB="34290" anchor="ctr"/>
                </a:tc>
                <a:extLst>
                  <a:ext uri="{0D108BD9-81ED-4DB2-BD59-A6C34878D82A}">
                    <a16:rowId xmlns:a16="http://schemas.microsoft.com/office/drawing/2014/main" val="1517316053"/>
                  </a:ext>
                </a:extLst>
              </a:tr>
              <a:tr h="640700">
                <a:tc>
                  <a:txBody>
                    <a:bodyPr/>
                    <a:lstStyle/>
                    <a:p>
                      <a:pPr algn="ctr"/>
                      <a:r>
                        <a:rPr lang="es-CO" sz="1200" b="1" noProof="0" dirty="0">
                          <a:solidFill>
                            <a:sysClr val="windowText" lastClr="000000"/>
                          </a:solidFill>
                        </a:rPr>
                        <a:t>Evidencias</a:t>
                      </a:r>
                    </a:p>
                  </a:txBody>
                  <a:tcPr marL="68580" marR="68580" marT="34290" marB="34290" anchor="ctr"/>
                </a:tc>
                <a:extLst>
                  <a:ext uri="{0D108BD9-81ED-4DB2-BD59-A6C34878D82A}">
                    <a16:rowId xmlns:a16="http://schemas.microsoft.com/office/drawing/2014/main" val="1481130449"/>
                  </a:ext>
                </a:extLst>
              </a:tr>
            </a:tbl>
          </a:graphicData>
        </a:graphic>
      </p:graphicFrame>
      <p:sp>
        <p:nvSpPr>
          <p:cNvPr id="210" name="Rectángulo: esquinas redondeadas 209">
            <a:extLst>
              <a:ext uri="{FF2B5EF4-FFF2-40B4-BE49-F238E27FC236}">
                <a16:creationId xmlns:a16="http://schemas.microsoft.com/office/drawing/2014/main" id="{3D56462F-6B1D-1302-7F91-F2D6EE82740E}"/>
              </a:ext>
            </a:extLst>
          </p:cNvPr>
          <p:cNvSpPr/>
          <p:nvPr/>
        </p:nvSpPr>
        <p:spPr>
          <a:xfrm>
            <a:off x="545911" y="1948326"/>
            <a:ext cx="1651380" cy="1198314"/>
          </a:xfrm>
          <a:prstGeom prst="roundRect">
            <a:avLst>
              <a:gd name="adj" fmla="val 44305"/>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100" dirty="0">
                <a:solidFill>
                  <a:schemeClr val="tx1"/>
                </a:solidFill>
              </a:rPr>
              <a:t>Cada anualidad se iniciará un nuevo ciclo de reporte para el seguimiento del PESV</a:t>
            </a:r>
          </a:p>
        </p:txBody>
      </p:sp>
      <p:pic>
        <p:nvPicPr>
          <p:cNvPr id="1026" name="Picture 2" descr="icono actualizar o volver a cargar. Tres flechas redondas de rotación  verdes aisladas sobre blanco. Icono plano. Icono de intercambio. Bueno para  interfaces web y de software. Cíclico Imagen Vector de stock -">
            <a:extLst>
              <a:ext uri="{FF2B5EF4-FFF2-40B4-BE49-F238E27FC236}">
                <a16:creationId xmlns:a16="http://schemas.microsoft.com/office/drawing/2014/main" id="{5F12E729-0DBA-B135-1A96-8C0EF7BB81C7}"/>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26835" b="70216" l="24462" r="70846">
                        <a14:foregroundMark x1="27308" y1="39568" x2="27308" y2="39568"/>
                        <a14:foregroundMark x1="24923" y1="40432" x2="24923" y2="40432"/>
                        <a14:foregroundMark x1="38077" y1="36906" x2="38077" y2="36906"/>
                        <a14:foregroundMark x1="45615" y1="29424" x2="62000" y2="33669"/>
                        <a14:foregroundMark x1="62000" y1="33669" x2="57308" y2="37770"/>
                        <a14:foregroundMark x1="49308" y1="27266" x2="49308" y2="27266"/>
                        <a14:foregroundMark x1="65308" y1="38633" x2="65308" y2="38633"/>
                        <a14:foregroundMark x1="69000" y1="34748" x2="69000" y2="34748"/>
                        <a14:foregroundMark x1="69000" y1="32950" x2="59692" y2="40000"/>
                        <a14:foregroundMark x1="69000" y1="30791" x2="69000" y2="30791"/>
                        <a14:foregroundMark x1="69000" y1="30791" x2="69000" y2="30791"/>
                        <a14:foregroundMark x1="70923" y1="32086" x2="70923" y2="32086"/>
                        <a14:foregroundMark x1="34308" y1="45252" x2="34308" y2="45252"/>
                        <a14:foregroundMark x1="34308" y1="40432" x2="34231" y2="55755"/>
                        <a14:foregroundMark x1="34231" y1="55755" x2="38538" y2="59281"/>
                        <a14:foregroundMark x1="49846" y1="64532" x2="65308" y2="58129"/>
                        <a14:foregroundMark x1="65308" y1="58129" x2="64846" y2="58849"/>
                        <a14:foregroundMark x1="48846" y1="61007" x2="48846" y2="61007"/>
                        <a14:foregroundMark x1="52154" y1="59281" x2="47462" y2="64101"/>
                        <a14:foregroundMark x1="54000" y1="70216" x2="54000" y2="70216"/>
                      </a14:backgroundRemoval>
                    </a14:imgEffect>
                    <a14:imgEffect>
                      <a14:saturation sat="0"/>
                    </a14:imgEffect>
                  </a14:imgLayer>
                </a14:imgProps>
              </a:ext>
              <a:ext uri="{28A0092B-C50C-407E-A947-70E740481C1C}">
                <a14:useLocalDpi xmlns:a14="http://schemas.microsoft.com/office/drawing/2010/main" val="0"/>
              </a:ext>
            </a:extLst>
          </a:blip>
          <a:srcRect l="23701" t="24213" r="26521" b="26384"/>
          <a:stretch/>
        </p:blipFill>
        <p:spPr bwMode="auto">
          <a:xfrm>
            <a:off x="120128" y="1562105"/>
            <a:ext cx="474612" cy="490790"/>
          </a:xfrm>
          <a:prstGeom prst="rect">
            <a:avLst/>
          </a:prstGeom>
          <a:noFill/>
          <a:extLst>
            <a:ext uri="{909E8E84-426E-40DD-AFC4-6F175D3DCCD1}">
              <a14:hiddenFill xmlns:a14="http://schemas.microsoft.com/office/drawing/2010/main">
                <a:solidFill>
                  <a:srgbClr val="FFFFFF"/>
                </a:solidFill>
              </a14:hiddenFill>
            </a:ext>
          </a:extLst>
        </p:spPr>
      </p:pic>
      <p:sp>
        <p:nvSpPr>
          <p:cNvPr id="211" name="Rectángulo: esquinas redondeadas 210">
            <a:extLst>
              <a:ext uri="{FF2B5EF4-FFF2-40B4-BE49-F238E27FC236}">
                <a16:creationId xmlns:a16="http://schemas.microsoft.com/office/drawing/2014/main" id="{DF9BBDB0-6340-F203-09C9-F7782205EE5E}"/>
              </a:ext>
            </a:extLst>
          </p:cNvPr>
          <p:cNvSpPr/>
          <p:nvPr/>
        </p:nvSpPr>
        <p:spPr>
          <a:xfrm>
            <a:off x="522965" y="3379665"/>
            <a:ext cx="1651380" cy="1198314"/>
          </a:xfrm>
          <a:prstGeom prst="roundRect">
            <a:avLst>
              <a:gd name="adj" fmla="val 44305"/>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100" dirty="0">
                <a:solidFill>
                  <a:schemeClr val="tx1"/>
                </a:solidFill>
              </a:rPr>
              <a:t>El plazo máximo para cada reporte será </a:t>
            </a:r>
            <a:r>
              <a:rPr lang="es-CO" sz="1400" b="1" dirty="0">
                <a:solidFill>
                  <a:schemeClr val="tx1"/>
                </a:solidFill>
              </a:rPr>
              <a:t>el décimo día hábil del mes</a:t>
            </a:r>
            <a:endParaRPr lang="es-CO" sz="1100" b="1" dirty="0">
              <a:solidFill>
                <a:schemeClr val="tx1"/>
              </a:solidFill>
            </a:endParaRPr>
          </a:p>
        </p:txBody>
      </p:sp>
      <p:sp>
        <p:nvSpPr>
          <p:cNvPr id="212" name="Rectángulo: esquinas redondeadas 211">
            <a:extLst>
              <a:ext uri="{FF2B5EF4-FFF2-40B4-BE49-F238E27FC236}">
                <a16:creationId xmlns:a16="http://schemas.microsoft.com/office/drawing/2014/main" id="{AAA1A417-6816-126E-501A-12867C5EC723}"/>
              </a:ext>
            </a:extLst>
          </p:cNvPr>
          <p:cNvSpPr/>
          <p:nvPr/>
        </p:nvSpPr>
        <p:spPr>
          <a:xfrm>
            <a:off x="545910" y="4805609"/>
            <a:ext cx="1628863" cy="1482894"/>
          </a:xfrm>
          <a:prstGeom prst="roundRect">
            <a:avLst>
              <a:gd name="adj" fmla="val 39460"/>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160463"/>
            <a:r>
              <a:rPr lang="es-CO" sz="1100" dirty="0">
                <a:solidFill>
                  <a:schemeClr val="tx1"/>
                </a:solidFill>
              </a:rPr>
              <a:t>Después del primer reporte. la ST habilitará el SISI/PESV </a:t>
            </a:r>
            <a:r>
              <a:rPr lang="es-CO" sz="1200" b="1" dirty="0">
                <a:solidFill>
                  <a:schemeClr val="tx1"/>
                </a:solidFill>
              </a:rPr>
              <a:t>el primer día hábil de cada mes </a:t>
            </a:r>
            <a:r>
              <a:rPr lang="es-CO" sz="1100" dirty="0">
                <a:solidFill>
                  <a:schemeClr val="tx1"/>
                </a:solidFill>
              </a:rPr>
              <a:t>para los respectivos reportes</a:t>
            </a:r>
            <a:endParaRPr lang="es-CO" sz="1100" b="1" dirty="0">
              <a:solidFill>
                <a:schemeClr val="tx1"/>
              </a:solidFill>
            </a:endParaRPr>
          </a:p>
        </p:txBody>
      </p:sp>
      <p:pic>
        <p:nvPicPr>
          <p:cNvPr id="214" name="Gráfico 213" descr="Futuro con relleno sólido">
            <a:extLst>
              <a:ext uri="{FF2B5EF4-FFF2-40B4-BE49-F238E27FC236}">
                <a16:creationId xmlns:a16="http://schemas.microsoft.com/office/drawing/2014/main" id="{AF36E512-EACC-6995-BF0A-BB9790C4A4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756" y="3011084"/>
            <a:ext cx="523356" cy="523356"/>
          </a:xfrm>
          <a:prstGeom prst="rect">
            <a:avLst/>
          </a:prstGeom>
        </p:spPr>
      </p:pic>
      <p:pic>
        <p:nvPicPr>
          <p:cNvPr id="216" name="Gráfico 215" descr="Calendario giratorio con relleno sólido">
            <a:extLst>
              <a:ext uri="{FF2B5EF4-FFF2-40B4-BE49-F238E27FC236}">
                <a16:creationId xmlns:a16="http://schemas.microsoft.com/office/drawing/2014/main" id="{074E13C2-7F12-14D7-FB60-8FA9978C65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827" y="4476166"/>
            <a:ext cx="557996" cy="557996"/>
          </a:xfrm>
          <a:prstGeom prst="rect">
            <a:avLst/>
          </a:prstGeom>
        </p:spPr>
      </p:pic>
      <p:pic>
        <p:nvPicPr>
          <p:cNvPr id="2" name="Imagen 1">
            <a:extLst>
              <a:ext uri="{FF2B5EF4-FFF2-40B4-BE49-F238E27FC236}">
                <a16:creationId xmlns:a16="http://schemas.microsoft.com/office/drawing/2014/main" id="{6E9840D8-30FC-E6C9-C4E2-3374CA611401}"/>
              </a:ext>
            </a:extLst>
          </p:cNvPr>
          <p:cNvPicPr>
            <a:picLocks noChangeAspect="1"/>
          </p:cNvPicPr>
          <p:nvPr/>
        </p:nvPicPr>
        <p:blipFill>
          <a:blip r:embed="rId16"/>
          <a:stretch>
            <a:fillRect/>
          </a:stretch>
        </p:blipFill>
        <p:spPr>
          <a:xfrm>
            <a:off x="9071361" y="-20425"/>
            <a:ext cx="1823688" cy="1298466"/>
          </a:xfrm>
          <a:prstGeom prst="rect">
            <a:avLst/>
          </a:prstGeom>
        </p:spPr>
      </p:pic>
    </p:spTree>
    <p:extLst>
      <p:ext uri="{BB962C8B-B14F-4D97-AF65-F5344CB8AC3E}">
        <p14:creationId xmlns:p14="http://schemas.microsoft.com/office/powerpoint/2010/main" val="1458161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69036" y="173228"/>
            <a:ext cx="4563998" cy="677512"/>
            <a:chOff x="0" y="0"/>
            <a:chExt cx="1395171" cy="267659"/>
          </a:xfrm>
        </p:grpSpPr>
        <p:sp>
          <p:nvSpPr>
            <p:cNvPr id="3" name="Freeform 3"/>
            <p:cNvSpPr/>
            <p:nvPr/>
          </p:nvSpPr>
          <p:spPr>
            <a:xfrm>
              <a:off x="0" y="0"/>
              <a:ext cx="1395171" cy="267659"/>
            </a:xfrm>
            <a:custGeom>
              <a:avLst/>
              <a:gdLst/>
              <a:ahLst/>
              <a:cxnLst/>
              <a:rect l="l" t="t" r="r" b="b"/>
              <a:pathLst>
                <a:path w="1395171" h="267659">
                  <a:moveTo>
                    <a:pt x="73988" y="0"/>
                  </a:moveTo>
                  <a:lnTo>
                    <a:pt x="1321183" y="0"/>
                  </a:lnTo>
                  <a:cubicBezTo>
                    <a:pt x="1340806" y="0"/>
                    <a:pt x="1359625" y="7795"/>
                    <a:pt x="1373500" y="21671"/>
                  </a:cubicBezTo>
                  <a:cubicBezTo>
                    <a:pt x="1387376" y="35546"/>
                    <a:pt x="1395171" y="54365"/>
                    <a:pt x="1395171" y="73988"/>
                  </a:cubicBezTo>
                  <a:lnTo>
                    <a:pt x="1395171" y="193671"/>
                  </a:lnTo>
                  <a:cubicBezTo>
                    <a:pt x="1395171" y="213294"/>
                    <a:pt x="1387376" y="232113"/>
                    <a:pt x="1373500" y="245988"/>
                  </a:cubicBezTo>
                  <a:cubicBezTo>
                    <a:pt x="1359625" y="259864"/>
                    <a:pt x="1340806" y="267659"/>
                    <a:pt x="1321183" y="267659"/>
                  </a:cubicBezTo>
                  <a:lnTo>
                    <a:pt x="73988" y="267659"/>
                  </a:lnTo>
                  <a:cubicBezTo>
                    <a:pt x="54365" y="267659"/>
                    <a:pt x="35546" y="259864"/>
                    <a:pt x="21671" y="245988"/>
                  </a:cubicBezTo>
                  <a:cubicBezTo>
                    <a:pt x="7795" y="232113"/>
                    <a:pt x="0" y="213294"/>
                    <a:pt x="0" y="193671"/>
                  </a:cubicBezTo>
                  <a:lnTo>
                    <a:pt x="0" y="73988"/>
                  </a:lnTo>
                  <a:cubicBezTo>
                    <a:pt x="0" y="54365"/>
                    <a:pt x="7795" y="35546"/>
                    <a:pt x="21671" y="21671"/>
                  </a:cubicBezTo>
                  <a:cubicBezTo>
                    <a:pt x="35546" y="7795"/>
                    <a:pt x="54365" y="0"/>
                    <a:pt x="73988" y="0"/>
                  </a:cubicBezTo>
                  <a:close/>
                </a:path>
              </a:pathLst>
            </a:custGeom>
            <a:solidFill>
              <a:srgbClr val="CF6207"/>
            </a:solidFill>
          </p:spPr>
          <p:txBody>
            <a:bodyPr/>
            <a:lstStyle/>
            <a:p>
              <a:endParaRPr lang="es-ES_tradnl" sz="1200"/>
            </a:p>
          </p:txBody>
        </p:sp>
        <p:sp>
          <p:nvSpPr>
            <p:cNvPr id="4" name="TextBox 4"/>
            <p:cNvSpPr txBox="1"/>
            <p:nvPr/>
          </p:nvSpPr>
          <p:spPr>
            <a:xfrm>
              <a:off x="0" y="-47625"/>
              <a:ext cx="1395171" cy="315284"/>
            </a:xfrm>
            <a:prstGeom prst="rect">
              <a:avLst/>
            </a:prstGeom>
          </p:spPr>
          <p:txBody>
            <a:bodyPr lIns="33867" tIns="33867" rIns="33867" bIns="33867" rtlCol="0" anchor="ctr"/>
            <a:lstStyle/>
            <a:p>
              <a:pPr algn="ctr">
                <a:lnSpc>
                  <a:spcPts val="2323"/>
                </a:lnSpc>
              </a:pPr>
              <a:r>
                <a:rPr lang="en-US" sz="1659" spc="124">
                  <a:solidFill>
                    <a:srgbClr val="FFFFFF"/>
                  </a:solidFill>
                  <a:latin typeface="Open Sans Bold"/>
                </a:rPr>
                <a:t>Sistema de Control y Vigilancia </a:t>
              </a:r>
            </a:p>
          </p:txBody>
        </p:sp>
      </p:grpSp>
      <p:grpSp>
        <p:nvGrpSpPr>
          <p:cNvPr id="5" name="Group 5"/>
          <p:cNvGrpSpPr/>
          <p:nvPr/>
        </p:nvGrpSpPr>
        <p:grpSpPr>
          <a:xfrm>
            <a:off x="-410946" y="6562929"/>
            <a:ext cx="12918261" cy="295071"/>
            <a:chOff x="0" y="0"/>
            <a:chExt cx="5103511" cy="116571"/>
          </a:xfrm>
        </p:grpSpPr>
        <p:sp>
          <p:nvSpPr>
            <p:cNvPr id="6" name="Freeform 6"/>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7" name="TextBox 7"/>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8" name="Freeform 8"/>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9" name="Freeform 9"/>
          <p:cNvSpPr/>
          <p:nvPr/>
        </p:nvSpPr>
        <p:spPr>
          <a:xfrm>
            <a:off x="10732041" y="188119"/>
            <a:ext cx="1214729" cy="890247"/>
          </a:xfrm>
          <a:custGeom>
            <a:avLst/>
            <a:gdLst/>
            <a:ahLst/>
            <a:cxnLst/>
            <a:rect l="l" t="t" r="r" b="b"/>
            <a:pathLst>
              <a:path w="1822093" h="1335370">
                <a:moveTo>
                  <a:pt x="0" y="0"/>
                </a:moveTo>
                <a:lnTo>
                  <a:pt x="1822093" y="0"/>
                </a:lnTo>
                <a:lnTo>
                  <a:pt x="1822093" y="1335370"/>
                </a:lnTo>
                <a:lnTo>
                  <a:pt x="0" y="1335370"/>
                </a:lnTo>
                <a:lnTo>
                  <a:pt x="0" y="0"/>
                </a:lnTo>
                <a:close/>
              </a:path>
            </a:pathLst>
          </a:custGeom>
          <a:blipFill>
            <a:blip r:embed="rId3"/>
            <a:stretch>
              <a:fillRect/>
            </a:stretch>
          </a:blipFill>
        </p:spPr>
        <p:txBody>
          <a:bodyPr/>
          <a:lstStyle/>
          <a:p>
            <a:endParaRPr lang="es-ES_tradnl" sz="1200"/>
          </a:p>
        </p:txBody>
      </p:sp>
      <p:sp>
        <p:nvSpPr>
          <p:cNvPr id="10" name="Freeform 10"/>
          <p:cNvSpPr/>
          <p:nvPr/>
        </p:nvSpPr>
        <p:spPr>
          <a:xfrm>
            <a:off x="9145791" y="121102"/>
            <a:ext cx="1442755" cy="1024283"/>
          </a:xfrm>
          <a:custGeom>
            <a:avLst/>
            <a:gdLst/>
            <a:ahLst/>
            <a:cxnLst/>
            <a:rect l="l" t="t" r="r" b="b"/>
            <a:pathLst>
              <a:path w="2164133" h="1536425">
                <a:moveTo>
                  <a:pt x="0" y="0"/>
                </a:moveTo>
                <a:lnTo>
                  <a:pt x="2164133" y="0"/>
                </a:lnTo>
                <a:lnTo>
                  <a:pt x="2164133" y="1536425"/>
                </a:lnTo>
                <a:lnTo>
                  <a:pt x="0" y="1536425"/>
                </a:lnTo>
                <a:lnTo>
                  <a:pt x="0" y="0"/>
                </a:lnTo>
                <a:close/>
              </a:path>
            </a:pathLst>
          </a:custGeom>
          <a:blipFill>
            <a:blip r:embed="rId4"/>
            <a:stretch>
              <a:fillRect/>
            </a:stretch>
          </a:blipFill>
        </p:spPr>
        <p:txBody>
          <a:bodyPr/>
          <a:lstStyle/>
          <a:p>
            <a:endParaRPr lang="es-ES_tradnl" sz="1200"/>
          </a:p>
        </p:txBody>
      </p:sp>
      <p:sp>
        <p:nvSpPr>
          <p:cNvPr id="11" name="AutoShape 11"/>
          <p:cNvSpPr/>
          <p:nvPr/>
        </p:nvSpPr>
        <p:spPr>
          <a:xfrm>
            <a:off x="6151035" y="850740"/>
            <a:ext cx="0" cy="326856"/>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12" name="AutoShape 12"/>
          <p:cNvSpPr/>
          <p:nvPr/>
        </p:nvSpPr>
        <p:spPr>
          <a:xfrm>
            <a:off x="1942572" y="1161259"/>
            <a:ext cx="8645973" cy="0"/>
          </a:xfrm>
          <a:prstGeom prst="line">
            <a:avLst/>
          </a:prstGeom>
          <a:ln w="47625" cap="flat">
            <a:solidFill>
              <a:srgbClr val="CF6207"/>
            </a:solidFill>
            <a:prstDash val="solid"/>
            <a:headEnd type="none" w="sm" len="sm"/>
            <a:tailEnd type="none" w="sm" len="sm"/>
          </a:ln>
        </p:spPr>
        <p:txBody>
          <a:bodyPr/>
          <a:lstStyle/>
          <a:p>
            <a:endParaRPr lang="es-ES_tradnl" sz="1200"/>
          </a:p>
        </p:txBody>
      </p:sp>
      <p:grpSp>
        <p:nvGrpSpPr>
          <p:cNvPr id="13" name="Group 13"/>
          <p:cNvGrpSpPr/>
          <p:nvPr/>
        </p:nvGrpSpPr>
        <p:grpSpPr>
          <a:xfrm>
            <a:off x="241988" y="1543954"/>
            <a:ext cx="3531526" cy="749891"/>
            <a:chOff x="0" y="0"/>
            <a:chExt cx="1395171" cy="296253"/>
          </a:xfrm>
        </p:grpSpPr>
        <p:sp>
          <p:nvSpPr>
            <p:cNvPr id="14" name="Freeform 14"/>
            <p:cNvSpPr/>
            <p:nvPr/>
          </p:nvSpPr>
          <p:spPr>
            <a:xfrm>
              <a:off x="0" y="0"/>
              <a:ext cx="1395171" cy="296253"/>
            </a:xfrm>
            <a:custGeom>
              <a:avLst/>
              <a:gdLst/>
              <a:ahLst/>
              <a:cxnLst/>
              <a:rect l="l" t="t" r="r" b="b"/>
              <a:pathLst>
                <a:path w="1395171" h="296253">
                  <a:moveTo>
                    <a:pt x="74536" y="0"/>
                  </a:moveTo>
                  <a:lnTo>
                    <a:pt x="1320635" y="0"/>
                  </a:lnTo>
                  <a:cubicBezTo>
                    <a:pt x="1340403" y="0"/>
                    <a:pt x="1359361" y="7853"/>
                    <a:pt x="1373340" y="21831"/>
                  </a:cubicBezTo>
                  <a:cubicBezTo>
                    <a:pt x="1387318" y="35809"/>
                    <a:pt x="1395171" y="54768"/>
                    <a:pt x="1395171" y="74536"/>
                  </a:cubicBezTo>
                  <a:lnTo>
                    <a:pt x="1395171" y="221717"/>
                  </a:lnTo>
                  <a:cubicBezTo>
                    <a:pt x="1395171" y="241485"/>
                    <a:pt x="1387318" y="260444"/>
                    <a:pt x="1373340" y="274422"/>
                  </a:cubicBezTo>
                  <a:cubicBezTo>
                    <a:pt x="1359361" y="288400"/>
                    <a:pt x="1340403" y="296253"/>
                    <a:pt x="1320635" y="296253"/>
                  </a:cubicBezTo>
                  <a:lnTo>
                    <a:pt x="74536" y="296253"/>
                  </a:lnTo>
                  <a:cubicBezTo>
                    <a:pt x="54768" y="296253"/>
                    <a:pt x="35809" y="288400"/>
                    <a:pt x="21831" y="274422"/>
                  </a:cubicBezTo>
                  <a:cubicBezTo>
                    <a:pt x="7853" y="260444"/>
                    <a:pt x="0" y="241485"/>
                    <a:pt x="0" y="221717"/>
                  </a:cubicBezTo>
                  <a:lnTo>
                    <a:pt x="0" y="74536"/>
                  </a:lnTo>
                  <a:cubicBezTo>
                    <a:pt x="0" y="54768"/>
                    <a:pt x="7853" y="35809"/>
                    <a:pt x="21831" y="21831"/>
                  </a:cubicBezTo>
                  <a:cubicBezTo>
                    <a:pt x="35809" y="7853"/>
                    <a:pt x="54768" y="0"/>
                    <a:pt x="74536" y="0"/>
                  </a:cubicBezTo>
                  <a:close/>
                </a:path>
              </a:pathLst>
            </a:custGeom>
            <a:solidFill>
              <a:srgbClr val="CF6207"/>
            </a:solidFill>
          </p:spPr>
          <p:txBody>
            <a:bodyPr/>
            <a:lstStyle/>
            <a:p>
              <a:endParaRPr lang="es-ES_tradnl" sz="1200"/>
            </a:p>
          </p:txBody>
        </p:sp>
        <p:sp>
          <p:nvSpPr>
            <p:cNvPr id="15" name="TextBox 15"/>
            <p:cNvSpPr txBox="1"/>
            <p:nvPr/>
          </p:nvSpPr>
          <p:spPr>
            <a:xfrm>
              <a:off x="0" y="-38100"/>
              <a:ext cx="1395171" cy="334353"/>
            </a:xfrm>
            <a:prstGeom prst="rect">
              <a:avLst/>
            </a:prstGeom>
          </p:spPr>
          <p:txBody>
            <a:bodyPr lIns="33867" tIns="33867" rIns="33867" bIns="33867" rtlCol="0" anchor="ctr"/>
            <a:lstStyle/>
            <a:p>
              <a:pPr algn="ctr">
                <a:lnSpc>
                  <a:spcPts val="1763"/>
                </a:lnSpc>
              </a:pPr>
              <a:r>
                <a:rPr lang="en-US" sz="1259" spc="94">
                  <a:solidFill>
                    <a:srgbClr val="FFFFFF"/>
                  </a:solidFill>
                  <a:latin typeface="Open Sans Bold"/>
                </a:rPr>
                <a:t>INTRUSIVO</a:t>
              </a:r>
            </a:p>
            <a:p>
              <a:pPr algn="ctr">
                <a:lnSpc>
                  <a:spcPts val="1763"/>
                </a:lnSpc>
              </a:pPr>
              <a:r>
                <a:rPr lang="en-US" sz="1259" spc="94">
                  <a:solidFill>
                    <a:srgbClr val="FFFFFF"/>
                  </a:solidFill>
                  <a:latin typeface="Open Sans Bold"/>
                </a:rPr>
                <a:t>(VIC basada en Tecnología en campo) </a:t>
              </a:r>
            </a:p>
          </p:txBody>
        </p:sp>
      </p:grpSp>
      <p:grpSp>
        <p:nvGrpSpPr>
          <p:cNvPr id="16" name="Group 16"/>
          <p:cNvGrpSpPr/>
          <p:nvPr/>
        </p:nvGrpSpPr>
        <p:grpSpPr>
          <a:xfrm>
            <a:off x="8418486" y="1589483"/>
            <a:ext cx="3531526" cy="749891"/>
            <a:chOff x="0" y="0"/>
            <a:chExt cx="1395171" cy="296253"/>
          </a:xfrm>
        </p:grpSpPr>
        <p:sp>
          <p:nvSpPr>
            <p:cNvPr id="17" name="Freeform 17"/>
            <p:cNvSpPr/>
            <p:nvPr/>
          </p:nvSpPr>
          <p:spPr>
            <a:xfrm>
              <a:off x="0" y="0"/>
              <a:ext cx="1395171" cy="296253"/>
            </a:xfrm>
            <a:custGeom>
              <a:avLst/>
              <a:gdLst/>
              <a:ahLst/>
              <a:cxnLst/>
              <a:rect l="l" t="t" r="r" b="b"/>
              <a:pathLst>
                <a:path w="1395171" h="296253">
                  <a:moveTo>
                    <a:pt x="74536" y="0"/>
                  </a:moveTo>
                  <a:lnTo>
                    <a:pt x="1320635" y="0"/>
                  </a:lnTo>
                  <a:cubicBezTo>
                    <a:pt x="1340403" y="0"/>
                    <a:pt x="1359361" y="7853"/>
                    <a:pt x="1373340" y="21831"/>
                  </a:cubicBezTo>
                  <a:cubicBezTo>
                    <a:pt x="1387318" y="35809"/>
                    <a:pt x="1395171" y="54768"/>
                    <a:pt x="1395171" y="74536"/>
                  </a:cubicBezTo>
                  <a:lnTo>
                    <a:pt x="1395171" y="221717"/>
                  </a:lnTo>
                  <a:cubicBezTo>
                    <a:pt x="1395171" y="241485"/>
                    <a:pt x="1387318" y="260444"/>
                    <a:pt x="1373340" y="274422"/>
                  </a:cubicBezTo>
                  <a:cubicBezTo>
                    <a:pt x="1359361" y="288400"/>
                    <a:pt x="1340403" y="296253"/>
                    <a:pt x="1320635" y="296253"/>
                  </a:cubicBezTo>
                  <a:lnTo>
                    <a:pt x="74536" y="296253"/>
                  </a:lnTo>
                  <a:cubicBezTo>
                    <a:pt x="54768" y="296253"/>
                    <a:pt x="35809" y="288400"/>
                    <a:pt x="21831" y="274422"/>
                  </a:cubicBezTo>
                  <a:cubicBezTo>
                    <a:pt x="7853" y="260444"/>
                    <a:pt x="0" y="241485"/>
                    <a:pt x="0" y="221717"/>
                  </a:cubicBezTo>
                  <a:lnTo>
                    <a:pt x="0" y="74536"/>
                  </a:lnTo>
                  <a:cubicBezTo>
                    <a:pt x="0" y="54768"/>
                    <a:pt x="7853" y="35809"/>
                    <a:pt x="21831" y="21831"/>
                  </a:cubicBezTo>
                  <a:cubicBezTo>
                    <a:pt x="35809" y="7853"/>
                    <a:pt x="54768" y="0"/>
                    <a:pt x="74536" y="0"/>
                  </a:cubicBezTo>
                  <a:close/>
                </a:path>
              </a:pathLst>
            </a:custGeom>
            <a:solidFill>
              <a:srgbClr val="CF6207"/>
            </a:solidFill>
          </p:spPr>
          <p:txBody>
            <a:bodyPr/>
            <a:lstStyle/>
            <a:p>
              <a:endParaRPr lang="es-ES_tradnl" sz="1200"/>
            </a:p>
          </p:txBody>
        </p:sp>
        <p:sp>
          <p:nvSpPr>
            <p:cNvPr id="18" name="TextBox 18"/>
            <p:cNvSpPr txBox="1"/>
            <p:nvPr/>
          </p:nvSpPr>
          <p:spPr>
            <a:xfrm>
              <a:off x="0" y="-38100"/>
              <a:ext cx="1395171" cy="334353"/>
            </a:xfrm>
            <a:prstGeom prst="rect">
              <a:avLst/>
            </a:prstGeom>
          </p:spPr>
          <p:txBody>
            <a:bodyPr lIns="33867" tIns="33867" rIns="33867" bIns="33867" rtlCol="0" anchor="ctr"/>
            <a:lstStyle/>
            <a:p>
              <a:pPr algn="ctr">
                <a:lnSpc>
                  <a:spcPts val="1763"/>
                </a:lnSpc>
              </a:pPr>
              <a:r>
                <a:rPr lang="en-US" sz="1259" spc="94">
                  <a:solidFill>
                    <a:srgbClr val="FFFFFF"/>
                  </a:solidFill>
                  <a:latin typeface="Open Sans Bold"/>
                </a:rPr>
                <a:t>NO INTRUSIVO</a:t>
              </a:r>
            </a:p>
            <a:p>
              <a:pPr algn="ctr">
                <a:lnSpc>
                  <a:spcPts val="1763"/>
                </a:lnSpc>
              </a:pPr>
              <a:r>
                <a:rPr lang="en-US" sz="1259" spc="94">
                  <a:solidFill>
                    <a:srgbClr val="FFFFFF"/>
                  </a:solidFill>
                  <a:latin typeface="Open Sans Bold"/>
                </a:rPr>
                <a:t>(VIC basada en Analítica de Datos) </a:t>
              </a:r>
            </a:p>
          </p:txBody>
        </p:sp>
      </p:grpSp>
      <p:sp>
        <p:nvSpPr>
          <p:cNvPr id="19" name="AutoShape 19"/>
          <p:cNvSpPr/>
          <p:nvPr/>
        </p:nvSpPr>
        <p:spPr>
          <a:xfrm flipH="1">
            <a:off x="1958447" y="1161260"/>
            <a:ext cx="0" cy="399713"/>
          </a:xfrm>
          <a:prstGeom prst="line">
            <a:avLst/>
          </a:prstGeom>
          <a:ln w="47625" cap="flat">
            <a:solidFill>
              <a:srgbClr val="FF7400"/>
            </a:solidFill>
            <a:prstDash val="solid"/>
            <a:headEnd type="none" w="sm" len="sm"/>
            <a:tailEnd type="none" w="sm" len="sm"/>
          </a:ln>
        </p:spPr>
        <p:txBody>
          <a:bodyPr/>
          <a:lstStyle/>
          <a:p>
            <a:endParaRPr lang="es-ES_tradnl" sz="1200"/>
          </a:p>
        </p:txBody>
      </p:sp>
      <p:sp>
        <p:nvSpPr>
          <p:cNvPr id="21" name="AutoShape 21"/>
          <p:cNvSpPr/>
          <p:nvPr/>
        </p:nvSpPr>
        <p:spPr>
          <a:xfrm flipH="1">
            <a:off x="666221" y="2244150"/>
            <a:ext cx="0" cy="2906170"/>
          </a:xfrm>
          <a:prstGeom prst="line">
            <a:avLst/>
          </a:prstGeom>
          <a:ln w="47625" cap="flat">
            <a:solidFill>
              <a:srgbClr val="CF6207"/>
            </a:solidFill>
            <a:prstDash val="solid"/>
            <a:headEnd type="none" w="sm" len="sm"/>
            <a:tailEnd type="none" w="sm" len="sm"/>
          </a:ln>
        </p:spPr>
        <p:txBody>
          <a:bodyPr/>
          <a:lstStyle/>
          <a:p>
            <a:endParaRPr lang="es-ES_tradnl" sz="1200"/>
          </a:p>
        </p:txBody>
      </p:sp>
      <p:grpSp>
        <p:nvGrpSpPr>
          <p:cNvPr id="22" name="Group 22"/>
          <p:cNvGrpSpPr/>
          <p:nvPr/>
        </p:nvGrpSpPr>
        <p:grpSpPr>
          <a:xfrm>
            <a:off x="1027472" y="2673816"/>
            <a:ext cx="1104701" cy="539473"/>
            <a:chOff x="0" y="0"/>
            <a:chExt cx="436425" cy="213125"/>
          </a:xfrm>
        </p:grpSpPr>
        <p:sp>
          <p:nvSpPr>
            <p:cNvPr id="23" name="Freeform 23"/>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endParaRPr lang="es-ES_tradnl" sz="1200"/>
            </a:p>
          </p:txBody>
        </p:sp>
        <p:sp>
          <p:nvSpPr>
            <p:cNvPr id="24" name="TextBox 24"/>
            <p:cNvSpPr txBox="1"/>
            <p:nvPr/>
          </p:nvSpPr>
          <p:spPr>
            <a:xfrm>
              <a:off x="0" y="-38100"/>
              <a:ext cx="436425" cy="251225"/>
            </a:xfrm>
            <a:prstGeom prst="rect">
              <a:avLst/>
            </a:prstGeom>
          </p:spPr>
          <p:txBody>
            <a:bodyPr lIns="33867" tIns="33867" rIns="33867" bIns="33867" rtlCol="0" anchor="ctr"/>
            <a:lstStyle/>
            <a:p>
              <a:pPr algn="ctr">
                <a:lnSpc>
                  <a:spcPts val="1763"/>
                </a:lnSpc>
              </a:pPr>
              <a:r>
                <a:rPr lang="en-US" sz="1259" spc="94">
                  <a:solidFill>
                    <a:srgbClr val="FFFFFF"/>
                  </a:solidFill>
                  <a:latin typeface="Open Sans Bold"/>
                </a:rPr>
                <a:t>SICOV-CDA</a:t>
              </a:r>
            </a:p>
          </p:txBody>
        </p:sp>
      </p:grpSp>
      <p:grpSp>
        <p:nvGrpSpPr>
          <p:cNvPr id="25" name="Group 25"/>
          <p:cNvGrpSpPr/>
          <p:nvPr/>
        </p:nvGrpSpPr>
        <p:grpSpPr>
          <a:xfrm>
            <a:off x="1004650" y="3426013"/>
            <a:ext cx="1104701" cy="539473"/>
            <a:chOff x="0" y="0"/>
            <a:chExt cx="436425" cy="213125"/>
          </a:xfrm>
        </p:grpSpPr>
        <p:sp>
          <p:nvSpPr>
            <p:cNvPr id="26" name="Freeform 26"/>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endParaRPr lang="es-ES_tradnl" sz="1200"/>
            </a:p>
          </p:txBody>
        </p:sp>
        <p:sp>
          <p:nvSpPr>
            <p:cNvPr id="27" name="TextBox 27"/>
            <p:cNvSpPr txBox="1"/>
            <p:nvPr/>
          </p:nvSpPr>
          <p:spPr>
            <a:xfrm>
              <a:off x="0" y="-38100"/>
              <a:ext cx="436425" cy="251225"/>
            </a:xfrm>
            <a:prstGeom prst="rect">
              <a:avLst/>
            </a:prstGeom>
          </p:spPr>
          <p:txBody>
            <a:bodyPr lIns="33867" tIns="33867" rIns="33867" bIns="33867" rtlCol="0" anchor="ctr"/>
            <a:lstStyle/>
            <a:p>
              <a:pPr algn="ctr">
                <a:lnSpc>
                  <a:spcPts val="1763"/>
                </a:lnSpc>
              </a:pPr>
              <a:r>
                <a:rPr lang="en-US" sz="1259" spc="94">
                  <a:solidFill>
                    <a:srgbClr val="FFFFFF"/>
                  </a:solidFill>
                  <a:latin typeface="Open Sans Bold"/>
                </a:rPr>
                <a:t>SICOV-CRC</a:t>
              </a:r>
            </a:p>
          </p:txBody>
        </p:sp>
      </p:grpSp>
      <p:grpSp>
        <p:nvGrpSpPr>
          <p:cNvPr id="28" name="Group 28"/>
          <p:cNvGrpSpPr/>
          <p:nvPr/>
        </p:nvGrpSpPr>
        <p:grpSpPr>
          <a:xfrm>
            <a:off x="1004650" y="4144262"/>
            <a:ext cx="1104701" cy="539473"/>
            <a:chOff x="0" y="0"/>
            <a:chExt cx="436425" cy="213125"/>
          </a:xfrm>
        </p:grpSpPr>
        <p:sp>
          <p:nvSpPr>
            <p:cNvPr id="29" name="Freeform 29"/>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endParaRPr lang="es-ES_tradnl" sz="1200"/>
            </a:p>
          </p:txBody>
        </p:sp>
        <p:sp>
          <p:nvSpPr>
            <p:cNvPr id="30" name="TextBox 30"/>
            <p:cNvSpPr txBox="1"/>
            <p:nvPr/>
          </p:nvSpPr>
          <p:spPr>
            <a:xfrm>
              <a:off x="0" y="-38100"/>
              <a:ext cx="436425" cy="251225"/>
            </a:xfrm>
            <a:prstGeom prst="rect">
              <a:avLst/>
            </a:prstGeom>
          </p:spPr>
          <p:txBody>
            <a:bodyPr lIns="33867" tIns="33867" rIns="33867" bIns="33867" rtlCol="0" anchor="ctr"/>
            <a:lstStyle/>
            <a:p>
              <a:pPr algn="ctr">
                <a:lnSpc>
                  <a:spcPts val="1763"/>
                </a:lnSpc>
              </a:pPr>
              <a:r>
                <a:rPr lang="en-US" sz="1259" spc="94">
                  <a:solidFill>
                    <a:srgbClr val="FFFFFF"/>
                  </a:solidFill>
                  <a:latin typeface="Open Sans Bold"/>
                </a:rPr>
                <a:t>SICOV-CEA</a:t>
              </a:r>
            </a:p>
          </p:txBody>
        </p:sp>
      </p:grpSp>
      <p:grpSp>
        <p:nvGrpSpPr>
          <p:cNvPr id="31" name="Group 31"/>
          <p:cNvGrpSpPr/>
          <p:nvPr/>
        </p:nvGrpSpPr>
        <p:grpSpPr>
          <a:xfrm>
            <a:off x="1004650" y="4880584"/>
            <a:ext cx="1104701" cy="539473"/>
            <a:chOff x="0" y="0"/>
            <a:chExt cx="436425" cy="213125"/>
          </a:xfrm>
        </p:grpSpPr>
        <p:sp>
          <p:nvSpPr>
            <p:cNvPr id="32" name="Freeform 32"/>
            <p:cNvSpPr/>
            <p:nvPr/>
          </p:nvSpPr>
          <p:spPr>
            <a:xfrm>
              <a:off x="0" y="0"/>
              <a:ext cx="436425" cy="213125"/>
            </a:xfrm>
            <a:custGeom>
              <a:avLst/>
              <a:gdLst/>
              <a:ahLst/>
              <a:cxnLst/>
              <a:rect l="l" t="t" r="r" b="b"/>
              <a:pathLst>
                <a:path w="436425" h="213125">
                  <a:moveTo>
                    <a:pt x="106562" y="0"/>
                  </a:moveTo>
                  <a:lnTo>
                    <a:pt x="329863" y="0"/>
                  </a:lnTo>
                  <a:cubicBezTo>
                    <a:pt x="388715" y="0"/>
                    <a:pt x="436425" y="47710"/>
                    <a:pt x="436425" y="106562"/>
                  </a:cubicBezTo>
                  <a:lnTo>
                    <a:pt x="436425" y="106562"/>
                  </a:lnTo>
                  <a:cubicBezTo>
                    <a:pt x="436425" y="165415"/>
                    <a:pt x="388715" y="213125"/>
                    <a:pt x="329863" y="213125"/>
                  </a:cubicBezTo>
                  <a:lnTo>
                    <a:pt x="106562" y="213125"/>
                  </a:lnTo>
                  <a:cubicBezTo>
                    <a:pt x="47710" y="213125"/>
                    <a:pt x="0" y="165415"/>
                    <a:pt x="0" y="106562"/>
                  </a:cubicBezTo>
                  <a:lnTo>
                    <a:pt x="0" y="106562"/>
                  </a:lnTo>
                  <a:cubicBezTo>
                    <a:pt x="0" y="47710"/>
                    <a:pt x="47710" y="0"/>
                    <a:pt x="106562" y="0"/>
                  </a:cubicBezTo>
                  <a:close/>
                </a:path>
              </a:pathLst>
            </a:custGeom>
            <a:solidFill>
              <a:srgbClr val="6CAD44"/>
            </a:solidFill>
          </p:spPr>
          <p:txBody>
            <a:bodyPr/>
            <a:lstStyle/>
            <a:p>
              <a:endParaRPr lang="es-ES_tradnl" sz="1200"/>
            </a:p>
          </p:txBody>
        </p:sp>
        <p:sp>
          <p:nvSpPr>
            <p:cNvPr id="33" name="TextBox 33"/>
            <p:cNvSpPr txBox="1"/>
            <p:nvPr/>
          </p:nvSpPr>
          <p:spPr>
            <a:xfrm>
              <a:off x="0" y="-38100"/>
              <a:ext cx="436425" cy="251225"/>
            </a:xfrm>
            <a:prstGeom prst="rect">
              <a:avLst/>
            </a:prstGeom>
          </p:spPr>
          <p:txBody>
            <a:bodyPr lIns="33867" tIns="33867" rIns="33867" bIns="33867" rtlCol="0" anchor="ctr"/>
            <a:lstStyle/>
            <a:p>
              <a:pPr algn="ctr">
                <a:lnSpc>
                  <a:spcPts val="1763"/>
                </a:lnSpc>
              </a:pPr>
              <a:r>
                <a:rPr lang="en-US" sz="1259" spc="94">
                  <a:solidFill>
                    <a:srgbClr val="FFFFFF"/>
                  </a:solidFill>
                  <a:latin typeface="Open Sans Bold"/>
                </a:rPr>
                <a:t>SICOV-CIA</a:t>
              </a:r>
            </a:p>
          </p:txBody>
        </p:sp>
      </p:grpSp>
      <p:sp>
        <p:nvSpPr>
          <p:cNvPr id="34" name="AutoShape 34"/>
          <p:cNvSpPr/>
          <p:nvPr/>
        </p:nvSpPr>
        <p:spPr>
          <a:xfrm flipV="1">
            <a:off x="689042" y="2943551"/>
            <a:ext cx="338429"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35" name="AutoShape 35"/>
          <p:cNvSpPr/>
          <p:nvPr/>
        </p:nvSpPr>
        <p:spPr>
          <a:xfrm flipV="1">
            <a:off x="666222" y="3679874"/>
            <a:ext cx="338429"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36" name="AutoShape 36"/>
          <p:cNvSpPr/>
          <p:nvPr/>
        </p:nvSpPr>
        <p:spPr>
          <a:xfrm flipV="1">
            <a:off x="689042" y="4413997"/>
            <a:ext cx="338429"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37" name="AutoShape 37"/>
          <p:cNvSpPr/>
          <p:nvPr/>
        </p:nvSpPr>
        <p:spPr>
          <a:xfrm flipV="1">
            <a:off x="666222" y="5166195"/>
            <a:ext cx="338429" cy="0"/>
          </a:xfrm>
          <a:prstGeom prst="line">
            <a:avLst/>
          </a:prstGeom>
          <a:ln w="47625" cap="flat">
            <a:solidFill>
              <a:srgbClr val="CF6207"/>
            </a:solidFill>
            <a:prstDash val="solid"/>
            <a:headEnd type="none" w="sm" len="sm"/>
            <a:tailEnd type="none" w="sm" len="sm"/>
          </a:ln>
        </p:spPr>
        <p:txBody>
          <a:bodyPr/>
          <a:lstStyle/>
          <a:p>
            <a:endParaRPr lang="es-ES_tradnl" sz="1200"/>
          </a:p>
        </p:txBody>
      </p:sp>
      <p:grpSp>
        <p:nvGrpSpPr>
          <p:cNvPr id="38" name="Group 38"/>
          <p:cNvGrpSpPr/>
          <p:nvPr/>
        </p:nvGrpSpPr>
        <p:grpSpPr>
          <a:xfrm>
            <a:off x="5477384" y="2487577"/>
            <a:ext cx="1095961" cy="471850"/>
            <a:chOff x="0" y="0"/>
            <a:chExt cx="432972" cy="186410"/>
          </a:xfrm>
        </p:grpSpPr>
        <p:sp>
          <p:nvSpPr>
            <p:cNvPr id="39" name="Freeform 39"/>
            <p:cNvSpPr/>
            <p:nvPr/>
          </p:nvSpPr>
          <p:spPr>
            <a:xfrm>
              <a:off x="0" y="0"/>
              <a:ext cx="432972" cy="186410"/>
            </a:xfrm>
            <a:custGeom>
              <a:avLst/>
              <a:gdLst/>
              <a:ahLst/>
              <a:cxnLst/>
              <a:rect l="l" t="t" r="r" b="b"/>
              <a:pathLst>
                <a:path w="432972" h="186410">
                  <a:moveTo>
                    <a:pt x="93205" y="0"/>
                  </a:moveTo>
                  <a:lnTo>
                    <a:pt x="339767" y="0"/>
                  </a:lnTo>
                  <a:cubicBezTo>
                    <a:pt x="391243" y="0"/>
                    <a:pt x="432972" y="41729"/>
                    <a:pt x="432972" y="93205"/>
                  </a:cubicBezTo>
                  <a:lnTo>
                    <a:pt x="432972" y="93205"/>
                  </a:lnTo>
                  <a:cubicBezTo>
                    <a:pt x="432972" y="117924"/>
                    <a:pt x="423152" y="141631"/>
                    <a:pt x="405673" y="159111"/>
                  </a:cubicBezTo>
                  <a:cubicBezTo>
                    <a:pt x="388194" y="176590"/>
                    <a:pt x="364487" y="186410"/>
                    <a:pt x="339767" y="186410"/>
                  </a:cubicBezTo>
                  <a:lnTo>
                    <a:pt x="93205" y="186410"/>
                  </a:lnTo>
                  <a:cubicBezTo>
                    <a:pt x="41729" y="186410"/>
                    <a:pt x="0" y="144680"/>
                    <a:pt x="0" y="93205"/>
                  </a:cubicBezTo>
                  <a:lnTo>
                    <a:pt x="0" y="93205"/>
                  </a:lnTo>
                  <a:cubicBezTo>
                    <a:pt x="0" y="41729"/>
                    <a:pt x="41729" y="0"/>
                    <a:pt x="93205" y="0"/>
                  </a:cubicBezTo>
                  <a:close/>
                </a:path>
              </a:pathLst>
            </a:custGeom>
            <a:solidFill>
              <a:srgbClr val="6CAD44"/>
            </a:solidFill>
          </p:spPr>
          <p:txBody>
            <a:bodyPr/>
            <a:lstStyle/>
            <a:p>
              <a:endParaRPr lang="es-ES_tradnl" sz="1200"/>
            </a:p>
          </p:txBody>
        </p:sp>
        <p:sp>
          <p:nvSpPr>
            <p:cNvPr id="40" name="TextBox 40"/>
            <p:cNvSpPr txBox="1"/>
            <p:nvPr/>
          </p:nvSpPr>
          <p:spPr>
            <a:xfrm>
              <a:off x="0" y="-38100"/>
              <a:ext cx="432972" cy="224510"/>
            </a:xfrm>
            <a:prstGeom prst="rect">
              <a:avLst/>
            </a:prstGeom>
          </p:spPr>
          <p:txBody>
            <a:bodyPr lIns="33867" tIns="33867" rIns="33867" bIns="33867" rtlCol="0" anchor="ctr"/>
            <a:lstStyle/>
            <a:p>
              <a:pPr algn="ctr">
                <a:lnSpc>
                  <a:spcPts val="1763"/>
                </a:lnSpc>
              </a:pPr>
              <a:r>
                <a:rPr lang="en-US" sz="1259" spc="94">
                  <a:solidFill>
                    <a:srgbClr val="FFFFFF"/>
                  </a:solidFill>
                  <a:latin typeface="Open Sans Bold"/>
                </a:rPr>
                <a:t>PESV </a:t>
              </a:r>
            </a:p>
          </p:txBody>
        </p:sp>
      </p:grpSp>
      <p:grpSp>
        <p:nvGrpSpPr>
          <p:cNvPr id="41" name="Group 41"/>
          <p:cNvGrpSpPr/>
          <p:nvPr/>
        </p:nvGrpSpPr>
        <p:grpSpPr>
          <a:xfrm>
            <a:off x="241989" y="5781081"/>
            <a:ext cx="1639062" cy="237750"/>
            <a:chOff x="0" y="-28575"/>
            <a:chExt cx="795642" cy="209680"/>
          </a:xfrm>
        </p:grpSpPr>
        <p:sp>
          <p:nvSpPr>
            <p:cNvPr id="42" name="Freeform 42"/>
            <p:cNvSpPr/>
            <p:nvPr/>
          </p:nvSpPr>
          <p:spPr>
            <a:xfrm>
              <a:off x="0" y="0"/>
              <a:ext cx="795642" cy="181105"/>
            </a:xfrm>
            <a:custGeom>
              <a:avLst/>
              <a:gdLst/>
              <a:ahLst/>
              <a:cxnLst/>
              <a:rect l="l" t="t" r="r" b="b"/>
              <a:pathLst>
                <a:path w="795642" h="181105">
                  <a:moveTo>
                    <a:pt x="8769" y="0"/>
                  </a:moveTo>
                  <a:lnTo>
                    <a:pt x="786873" y="0"/>
                  </a:lnTo>
                  <a:cubicBezTo>
                    <a:pt x="789199" y="0"/>
                    <a:pt x="791429" y="924"/>
                    <a:pt x="793074" y="2568"/>
                  </a:cubicBezTo>
                  <a:cubicBezTo>
                    <a:pt x="794718" y="4213"/>
                    <a:pt x="795642" y="6443"/>
                    <a:pt x="795642" y="8769"/>
                  </a:cubicBezTo>
                  <a:lnTo>
                    <a:pt x="795642" y="172336"/>
                  </a:lnTo>
                  <a:cubicBezTo>
                    <a:pt x="795642" y="174662"/>
                    <a:pt x="794718" y="176892"/>
                    <a:pt x="793074" y="178537"/>
                  </a:cubicBezTo>
                  <a:cubicBezTo>
                    <a:pt x="791429" y="180181"/>
                    <a:pt x="789199" y="181105"/>
                    <a:pt x="786873" y="181105"/>
                  </a:cubicBezTo>
                  <a:lnTo>
                    <a:pt x="8769" y="181105"/>
                  </a:lnTo>
                  <a:cubicBezTo>
                    <a:pt x="6443" y="181105"/>
                    <a:pt x="4213" y="180181"/>
                    <a:pt x="2568" y="178537"/>
                  </a:cubicBezTo>
                  <a:cubicBezTo>
                    <a:pt x="924" y="176892"/>
                    <a:pt x="0" y="174662"/>
                    <a:pt x="0" y="172336"/>
                  </a:cubicBezTo>
                  <a:lnTo>
                    <a:pt x="0" y="8769"/>
                  </a:lnTo>
                  <a:cubicBezTo>
                    <a:pt x="0" y="6443"/>
                    <a:pt x="924" y="4213"/>
                    <a:pt x="2568" y="2568"/>
                  </a:cubicBezTo>
                  <a:cubicBezTo>
                    <a:pt x="4213" y="924"/>
                    <a:pt x="6443" y="0"/>
                    <a:pt x="8769" y="0"/>
                  </a:cubicBezTo>
                  <a:close/>
                </a:path>
              </a:pathLst>
            </a:custGeom>
            <a:solidFill>
              <a:srgbClr val="6CAD44"/>
            </a:solidFill>
          </p:spPr>
          <p:txBody>
            <a:bodyPr/>
            <a:lstStyle/>
            <a:p>
              <a:endParaRPr lang="es-ES_tradnl" sz="1200"/>
            </a:p>
          </p:txBody>
        </p:sp>
        <p:sp>
          <p:nvSpPr>
            <p:cNvPr id="43" name="TextBox 43"/>
            <p:cNvSpPr txBox="1"/>
            <p:nvPr/>
          </p:nvSpPr>
          <p:spPr>
            <a:xfrm>
              <a:off x="0" y="-28575"/>
              <a:ext cx="795642" cy="209680"/>
            </a:xfrm>
            <a:prstGeom prst="rect">
              <a:avLst/>
            </a:prstGeom>
          </p:spPr>
          <p:txBody>
            <a:bodyPr lIns="33867" tIns="33867" rIns="33867" bIns="33867" rtlCol="0" anchor="ctr"/>
            <a:lstStyle/>
            <a:p>
              <a:pPr algn="ctr">
                <a:lnSpc>
                  <a:spcPts val="1576"/>
                </a:lnSpc>
              </a:pPr>
              <a:r>
                <a:rPr lang="en-US" sz="1126" spc="84" dirty="0" err="1">
                  <a:solidFill>
                    <a:srgbClr val="FFFFFF"/>
                  </a:solidFill>
                  <a:latin typeface="Open Sans Bold"/>
                </a:rPr>
                <a:t>Implementados</a:t>
              </a:r>
              <a:r>
                <a:rPr lang="en-US" sz="1126" spc="84" dirty="0">
                  <a:solidFill>
                    <a:srgbClr val="FFFFFF"/>
                  </a:solidFill>
                  <a:latin typeface="Open Sans Bold"/>
                </a:rPr>
                <a:t> </a:t>
              </a:r>
            </a:p>
          </p:txBody>
        </p:sp>
      </p:grpSp>
      <p:grpSp>
        <p:nvGrpSpPr>
          <p:cNvPr id="44" name="Group 44"/>
          <p:cNvGrpSpPr/>
          <p:nvPr/>
        </p:nvGrpSpPr>
        <p:grpSpPr>
          <a:xfrm>
            <a:off x="241989" y="6088260"/>
            <a:ext cx="1551978" cy="448734"/>
            <a:chOff x="0" y="0"/>
            <a:chExt cx="1014821" cy="202197"/>
          </a:xfrm>
        </p:grpSpPr>
        <p:sp>
          <p:nvSpPr>
            <p:cNvPr id="45" name="Freeform 45"/>
            <p:cNvSpPr/>
            <p:nvPr/>
          </p:nvSpPr>
          <p:spPr>
            <a:xfrm>
              <a:off x="0" y="0"/>
              <a:ext cx="1014821" cy="202197"/>
            </a:xfrm>
            <a:custGeom>
              <a:avLst/>
              <a:gdLst/>
              <a:ahLst/>
              <a:cxnLst/>
              <a:rect l="l" t="t" r="r" b="b"/>
              <a:pathLst>
                <a:path w="1014821" h="202197">
                  <a:moveTo>
                    <a:pt x="6875" y="0"/>
                  </a:moveTo>
                  <a:lnTo>
                    <a:pt x="1007946" y="0"/>
                  </a:lnTo>
                  <a:cubicBezTo>
                    <a:pt x="1011743" y="0"/>
                    <a:pt x="1014821" y="3078"/>
                    <a:pt x="1014821" y="6875"/>
                  </a:cubicBezTo>
                  <a:lnTo>
                    <a:pt x="1014821" y="195322"/>
                  </a:lnTo>
                  <a:cubicBezTo>
                    <a:pt x="1014821" y="197145"/>
                    <a:pt x="1014096" y="198894"/>
                    <a:pt x="1012807" y="200183"/>
                  </a:cubicBezTo>
                  <a:cubicBezTo>
                    <a:pt x="1011518" y="201473"/>
                    <a:pt x="1009769" y="202197"/>
                    <a:pt x="1007946" y="202197"/>
                  </a:cubicBezTo>
                  <a:lnTo>
                    <a:pt x="6875" y="202197"/>
                  </a:lnTo>
                  <a:cubicBezTo>
                    <a:pt x="3078" y="202197"/>
                    <a:pt x="0" y="199119"/>
                    <a:pt x="0" y="195322"/>
                  </a:cubicBezTo>
                  <a:lnTo>
                    <a:pt x="0" y="6875"/>
                  </a:lnTo>
                  <a:cubicBezTo>
                    <a:pt x="0" y="3078"/>
                    <a:pt x="3078" y="0"/>
                    <a:pt x="6875" y="0"/>
                  </a:cubicBezTo>
                  <a:close/>
                </a:path>
              </a:pathLst>
            </a:custGeom>
            <a:solidFill>
              <a:srgbClr val="CF6207"/>
            </a:solidFill>
          </p:spPr>
          <p:txBody>
            <a:bodyPr/>
            <a:lstStyle/>
            <a:p>
              <a:endParaRPr lang="es-ES_tradnl" sz="1200"/>
            </a:p>
          </p:txBody>
        </p:sp>
        <p:sp>
          <p:nvSpPr>
            <p:cNvPr id="46" name="TextBox 46"/>
            <p:cNvSpPr txBox="1"/>
            <p:nvPr/>
          </p:nvSpPr>
          <p:spPr>
            <a:xfrm>
              <a:off x="0" y="-28575"/>
              <a:ext cx="1014821" cy="230772"/>
            </a:xfrm>
            <a:prstGeom prst="rect">
              <a:avLst/>
            </a:prstGeom>
          </p:spPr>
          <p:txBody>
            <a:bodyPr lIns="8467" tIns="8467" rIns="8467" bIns="8467" rtlCol="0" anchor="ctr"/>
            <a:lstStyle/>
            <a:p>
              <a:pPr algn="ctr">
                <a:lnSpc>
                  <a:spcPts val="1576"/>
                </a:lnSpc>
              </a:pPr>
              <a:r>
                <a:rPr lang="en-US" sz="1126" spc="84" dirty="0" err="1">
                  <a:solidFill>
                    <a:srgbClr val="FFFFFF"/>
                  </a:solidFill>
                  <a:latin typeface="Open Sans Bold"/>
                </a:rPr>
                <a:t>En</a:t>
              </a:r>
              <a:r>
                <a:rPr lang="en-US" sz="1126" spc="84" dirty="0">
                  <a:solidFill>
                    <a:srgbClr val="FFFFFF"/>
                  </a:solidFill>
                  <a:latin typeface="Open Sans Bold"/>
                </a:rPr>
                <a:t> </a:t>
              </a:r>
              <a:r>
                <a:rPr lang="en-US" sz="1126" spc="84" dirty="0" err="1">
                  <a:solidFill>
                    <a:srgbClr val="FFFFFF"/>
                  </a:solidFill>
                  <a:latin typeface="Open Sans Bold"/>
                </a:rPr>
                <a:t>desarrollo</a:t>
              </a:r>
              <a:r>
                <a:rPr lang="en-US" sz="1126" spc="84" dirty="0">
                  <a:solidFill>
                    <a:srgbClr val="FFFFFF"/>
                  </a:solidFill>
                  <a:latin typeface="Open Sans Bold"/>
                </a:rPr>
                <a:t> e </a:t>
              </a:r>
              <a:r>
                <a:rPr lang="en-US" sz="1126" spc="84" dirty="0" err="1">
                  <a:solidFill>
                    <a:srgbClr val="FFFFFF"/>
                  </a:solidFill>
                  <a:latin typeface="Open Sans Bold"/>
                </a:rPr>
                <a:t>implementación</a:t>
              </a:r>
              <a:r>
                <a:rPr lang="en-US" sz="1126" spc="84" dirty="0">
                  <a:solidFill>
                    <a:srgbClr val="FFFFFF"/>
                  </a:solidFill>
                  <a:latin typeface="Open Sans Bold"/>
                </a:rPr>
                <a:t> 2024 </a:t>
              </a:r>
            </a:p>
          </p:txBody>
        </p:sp>
      </p:grpSp>
      <p:grpSp>
        <p:nvGrpSpPr>
          <p:cNvPr id="47" name="Group 47"/>
          <p:cNvGrpSpPr/>
          <p:nvPr/>
        </p:nvGrpSpPr>
        <p:grpSpPr>
          <a:xfrm>
            <a:off x="10864691" y="2522572"/>
            <a:ext cx="933398" cy="401861"/>
            <a:chOff x="0" y="0"/>
            <a:chExt cx="432972" cy="186410"/>
          </a:xfrm>
        </p:grpSpPr>
        <p:sp>
          <p:nvSpPr>
            <p:cNvPr id="48" name="Freeform 48"/>
            <p:cNvSpPr/>
            <p:nvPr/>
          </p:nvSpPr>
          <p:spPr>
            <a:xfrm>
              <a:off x="0" y="0"/>
              <a:ext cx="432972" cy="186410"/>
            </a:xfrm>
            <a:custGeom>
              <a:avLst/>
              <a:gdLst/>
              <a:ahLst/>
              <a:cxnLst/>
              <a:rect l="l" t="t" r="r" b="b"/>
              <a:pathLst>
                <a:path w="432972" h="186410">
                  <a:moveTo>
                    <a:pt x="93205" y="0"/>
                  </a:moveTo>
                  <a:lnTo>
                    <a:pt x="339767" y="0"/>
                  </a:lnTo>
                  <a:cubicBezTo>
                    <a:pt x="391243" y="0"/>
                    <a:pt x="432972" y="41729"/>
                    <a:pt x="432972" y="93205"/>
                  </a:cubicBezTo>
                  <a:lnTo>
                    <a:pt x="432972" y="93205"/>
                  </a:lnTo>
                  <a:cubicBezTo>
                    <a:pt x="432972" y="117924"/>
                    <a:pt x="423152" y="141631"/>
                    <a:pt x="405673" y="159111"/>
                  </a:cubicBezTo>
                  <a:cubicBezTo>
                    <a:pt x="388194" y="176590"/>
                    <a:pt x="364487" y="186410"/>
                    <a:pt x="339767" y="186410"/>
                  </a:cubicBezTo>
                  <a:lnTo>
                    <a:pt x="93205" y="186410"/>
                  </a:lnTo>
                  <a:cubicBezTo>
                    <a:pt x="41729" y="186410"/>
                    <a:pt x="0" y="144680"/>
                    <a:pt x="0" y="93205"/>
                  </a:cubicBezTo>
                  <a:lnTo>
                    <a:pt x="0" y="93205"/>
                  </a:lnTo>
                  <a:cubicBezTo>
                    <a:pt x="0" y="41729"/>
                    <a:pt x="41729" y="0"/>
                    <a:pt x="93205" y="0"/>
                  </a:cubicBezTo>
                  <a:close/>
                </a:path>
              </a:pathLst>
            </a:custGeom>
            <a:solidFill>
              <a:srgbClr val="6CAD44"/>
            </a:solidFill>
          </p:spPr>
          <p:txBody>
            <a:bodyPr/>
            <a:lstStyle/>
            <a:p>
              <a:endParaRPr lang="es-ES_tradnl" sz="1200"/>
            </a:p>
          </p:txBody>
        </p:sp>
        <p:sp>
          <p:nvSpPr>
            <p:cNvPr id="49" name="TextBox 49"/>
            <p:cNvSpPr txBox="1"/>
            <p:nvPr/>
          </p:nvSpPr>
          <p:spPr>
            <a:xfrm>
              <a:off x="0" y="-38100"/>
              <a:ext cx="432972" cy="224510"/>
            </a:xfrm>
            <a:prstGeom prst="rect">
              <a:avLst/>
            </a:prstGeom>
          </p:spPr>
          <p:txBody>
            <a:bodyPr lIns="33867" tIns="33867" rIns="33867" bIns="33867" rtlCol="0" anchor="ctr"/>
            <a:lstStyle/>
            <a:p>
              <a:pPr algn="ctr">
                <a:lnSpc>
                  <a:spcPts val="1763"/>
                </a:lnSpc>
              </a:pPr>
              <a:r>
                <a:rPr lang="en-US" sz="1259" spc="94">
                  <a:solidFill>
                    <a:srgbClr val="F8F7F7"/>
                  </a:solidFill>
                  <a:latin typeface="Open Sans Bold"/>
                </a:rPr>
                <a:t>PECCIT</a:t>
              </a:r>
            </a:p>
          </p:txBody>
        </p:sp>
      </p:grpSp>
      <p:sp>
        <p:nvSpPr>
          <p:cNvPr id="50" name="AutoShape 50"/>
          <p:cNvSpPr/>
          <p:nvPr/>
        </p:nvSpPr>
        <p:spPr>
          <a:xfrm>
            <a:off x="9161665" y="2339374"/>
            <a:ext cx="0" cy="3765203"/>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51" name="AutoShape 51"/>
          <p:cNvSpPr/>
          <p:nvPr/>
        </p:nvSpPr>
        <p:spPr>
          <a:xfrm>
            <a:off x="10184249" y="2723502"/>
            <a:ext cx="680441" cy="0"/>
          </a:xfrm>
          <a:prstGeom prst="line">
            <a:avLst/>
          </a:prstGeom>
          <a:ln w="47625" cap="flat">
            <a:solidFill>
              <a:srgbClr val="FF7400"/>
            </a:solidFill>
            <a:prstDash val="solid"/>
            <a:headEnd type="none" w="sm" len="sm"/>
            <a:tailEnd type="none" w="sm" len="sm"/>
          </a:ln>
        </p:spPr>
        <p:txBody>
          <a:bodyPr/>
          <a:lstStyle/>
          <a:p>
            <a:endParaRPr lang="es-ES_tradnl" sz="1200"/>
          </a:p>
        </p:txBody>
      </p:sp>
      <p:sp>
        <p:nvSpPr>
          <p:cNvPr id="52" name="AutoShape 52"/>
          <p:cNvSpPr/>
          <p:nvPr/>
        </p:nvSpPr>
        <p:spPr>
          <a:xfrm>
            <a:off x="6573345" y="2723502"/>
            <a:ext cx="3626779" cy="0"/>
          </a:xfrm>
          <a:prstGeom prst="line">
            <a:avLst/>
          </a:prstGeom>
          <a:ln w="47625" cap="flat">
            <a:solidFill>
              <a:srgbClr val="CF6207"/>
            </a:solidFill>
            <a:prstDash val="solid"/>
            <a:headEnd type="none" w="sm" len="sm"/>
            <a:tailEnd type="none" w="sm" len="sm"/>
          </a:ln>
        </p:spPr>
        <p:txBody>
          <a:bodyPr/>
          <a:lstStyle/>
          <a:p>
            <a:endParaRPr lang="es-ES_tradnl" sz="1200"/>
          </a:p>
        </p:txBody>
      </p:sp>
      <p:grpSp>
        <p:nvGrpSpPr>
          <p:cNvPr id="53" name="Group 53"/>
          <p:cNvGrpSpPr/>
          <p:nvPr/>
        </p:nvGrpSpPr>
        <p:grpSpPr>
          <a:xfrm>
            <a:off x="9463497" y="3057089"/>
            <a:ext cx="2334591" cy="371911"/>
            <a:chOff x="0" y="0"/>
            <a:chExt cx="1082939" cy="172517"/>
          </a:xfrm>
        </p:grpSpPr>
        <p:sp>
          <p:nvSpPr>
            <p:cNvPr id="54" name="Freeform 54"/>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a:solidFill>
              <a:srgbClr val="6CAD44"/>
            </a:solidFill>
          </p:spPr>
          <p:txBody>
            <a:bodyPr/>
            <a:lstStyle/>
            <a:p>
              <a:endParaRPr lang="es-ES_tradnl" sz="1200"/>
            </a:p>
          </p:txBody>
        </p:sp>
        <p:sp>
          <p:nvSpPr>
            <p:cNvPr id="55" name="TextBox 55"/>
            <p:cNvSpPr txBox="1"/>
            <p:nvPr/>
          </p:nvSpPr>
          <p:spPr>
            <a:xfrm>
              <a:off x="0" y="-38100"/>
              <a:ext cx="1082939" cy="210617"/>
            </a:xfrm>
            <a:prstGeom prst="rect">
              <a:avLst/>
            </a:prstGeom>
          </p:spPr>
          <p:txBody>
            <a:bodyPr lIns="33867" tIns="33867" rIns="33867" bIns="33867" rtlCol="0" anchor="ctr"/>
            <a:lstStyle/>
            <a:p>
              <a:pPr algn="ctr">
                <a:lnSpc>
                  <a:spcPts val="1483"/>
                </a:lnSpc>
              </a:pPr>
              <a:r>
                <a:rPr lang="en-US" sz="1059" spc="79">
                  <a:solidFill>
                    <a:srgbClr val="FFFFFF"/>
                  </a:solidFill>
                  <a:latin typeface="Open Sans Bold"/>
                </a:rPr>
                <a:t>Control evasión SOAT y RTM </a:t>
              </a:r>
            </a:p>
          </p:txBody>
        </p:sp>
      </p:grpSp>
      <p:grpSp>
        <p:nvGrpSpPr>
          <p:cNvPr id="56" name="Group 56"/>
          <p:cNvGrpSpPr/>
          <p:nvPr/>
        </p:nvGrpSpPr>
        <p:grpSpPr>
          <a:xfrm>
            <a:off x="9444253" y="3530600"/>
            <a:ext cx="2595340" cy="438947"/>
            <a:chOff x="0" y="0"/>
            <a:chExt cx="1086850" cy="203613"/>
          </a:xfrm>
        </p:grpSpPr>
        <p:sp>
          <p:nvSpPr>
            <p:cNvPr id="57" name="Freeform 57"/>
            <p:cNvSpPr/>
            <p:nvPr/>
          </p:nvSpPr>
          <p:spPr>
            <a:xfrm>
              <a:off x="0" y="0"/>
              <a:ext cx="1086850" cy="203613"/>
            </a:xfrm>
            <a:custGeom>
              <a:avLst/>
              <a:gdLst/>
              <a:ahLst/>
              <a:cxnLst/>
              <a:rect l="l" t="t" r="r" b="b"/>
              <a:pathLst>
                <a:path w="1086850" h="203613">
                  <a:moveTo>
                    <a:pt x="101806" y="0"/>
                  </a:moveTo>
                  <a:lnTo>
                    <a:pt x="985043" y="0"/>
                  </a:lnTo>
                  <a:cubicBezTo>
                    <a:pt x="1012044" y="0"/>
                    <a:pt x="1037939" y="10726"/>
                    <a:pt x="1057031" y="29818"/>
                  </a:cubicBezTo>
                  <a:cubicBezTo>
                    <a:pt x="1076124" y="48911"/>
                    <a:pt x="1086850" y="74806"/>
                    <a:pt x="1086850" y="101806"/>
                  </a:cubicBezTo>
                  <a:lnTo>
                    <a:pt x="1086850" y="101806"/>
                  </a:lnTo>
                  <a:cubicBezTo>
                    <a:pt x="1086850" y="128807"/>
                    <a:pt x="1076124" y="154702"/>
                    <a:pt x="1057031" y="173794"/>
                  </a:cubicBezTo>
                  <a:cubicBezTo>
                    <a:pt x="1037939" y="192887"/>
                    <a:pt x="1012044" y="203613"/>
                    <a:pt x="985043" y="203613"/>
                  </a:cubicBezTo>
                  <a:lnTo>
                    <a:pt x="101806" y="203613"/>
                  </a:lnTo>
                  <a:cubicBezTo>
                    <a:pt x="74806" y="203613"/>
                    <a:pt x="48911" y="192887"/>
                    <a:pt x="29818" y="173794"/>
                  </a:cubicBezTo>
                  <a:cubicBezTo>
                    <a:pt x="10726" y="154702"/>
                    <a:pt x="0" y="128807"/>
                    <a:pt x="0" y="101806"/>
                  </a:cubicBezTo>
                  <a:lnTo>
                    <a:pt x="0" y="101806"/>
                  </a:lnTo>
                  <a:cubicBezTo>
                    <a:pt x="0" y="74806"/>
                    <a:pt x="10726" y="48911"/>
                    <a:pt x="29818" y="29818"/>
                  </a:cubicBezTo>
                  <a:cubicBezTo>
                    <a:pt x="48911" y="10726"/>
                    <a:pt x="74806" y="0"/>
                    <a:pt x="101806" y="0"/>
                  </a:cubicBezTo>
                  <a:close/>
                </a:path>
              </a:pathLst>
            </a:custGeom>
            <a:solidFill>
              <a:srgbClr val="CF6207"/>
            </a:solidFill>
          </p:spPr>
          <p:txBody>
            <a:bodyPr/>
            <a:lstStyle/>
            <a:p>
              <a:endParaRPr lang="es-ES_tradnl" sz="1200"/>
            </a:p>
          </p:txBody>
        </p:sp>
        <p:sp>
          <p:nvSpPr>
            <p:cNvPr id="58" name="TextBox 58"/>
            <p:cNvSpPr txBox="1"/>
            <p:nvPr/>
          </p:nvSpPr>
          <p:spPr>
            <a:xfrm>
              <a:off x="0" y="-38100"/>
              <a:ext cx="1086850" cy="241713"/>
            </a:xfrm>
            <a:prstGeom prst="rect">
              <a:avLst/>
            </a:prstGeom>
          </p:spPr>
          <p:txBody>
            <a:bodyPr lIns="33867" tIns="33867" rIns="33867" bIns="33867" rtlCol="0" anchor="ctr"/>
            <a:lstStyle/>
            <a:p>
              <a:pPr algn="ctr">
                <a:lnSpc>
                  <a:spcPts val="1483"/>
                </a:lnSpc>
              </a:pPr>
              <a:r>
                <a:rPr lang="en-US" sz="1059" spc="79" dirty="0" err="1">
                  <a:solidFill>
                    <a:srgbClr val="FFFFFF"/>
                  </a:solidFill>
                  <a:latin typeface="Open Sans Bold"/>
                </a:rPr>
                <a:t>Repositorio</a:t>
              </a:r>
              <a:r>
                <a:rPr lang="en-US" sz="1059" spc="79" dirty="0">
                  <a:solidFill>
                    <a:srgbClr val="FFFFFF"/>
                  </a:solidFill>
                  <a:latin typeface="Open Sans Bold"/>
                </a:rPr>
                <a:t> digital </a:t>
              </a:r>
              <a:r>
                <a:rPr lang="en-US" sz="1059" spc="79" dirty="0" err="1">
                  <a:solidFill>
                    <a:srgbClr val="FFFFFF"/>
                  </a:solidFill>
                  <a:latin typeface="Open Sans Bold"/>
                </a:rPr>
                <a:t>portuario</a:t>
              </a:r>
              <a:r>
                <a:rPr lang="en-US" sz="1059" spc="79" dirty="0">
                  <a:solidFill>
                    <a:srgbClr val="FFFFFF"/>
                  </a:solidFill>
                  <a:latin typeface="Open Sans Bold"/>
                </a:rPr>
                <a:t> y fluvial </a:t>
              </a:r>
            </a:p>
          </p:txBody>
        </p:sp>
      </p:grpSp>
      <p:grpSp>
        <p:nvGrpSpPr>
          <p:cNvPr id="59" name="Group 59"/>
          <p:cNvGrpSpPr/>
          <p:nvPr/>
        </p:nvGrpSpPr>
        <p:grpSpPr>
          <a:xfrm>
            <a:off x="9444253" y="4194675"/>
            <a:ext cx="2595339" cy="371911"/>
            <a:chOff x="0" y="0"/>
            <a:chExt cx="1082939" cy="172517"/>
          </a:xfrm>
        </p:grpSpPr>
        <p:sp>
          <p:nvSpPr>
            <p:cNvPr id="60" name="Freeform 60"/>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a:solidFill>
              <a:srgbClr val="CF6207"/>
            </a:solidFill>
          </p:spPr>
          <p:txBody>
            <a:bodyPr/>
            <a:lstStyle/>
            <a:p>
              <a:endParaRPr lang="es-ES_tradnl" sz="1200"/>
            </a:p>
          </p:txBody>
        </p:sp>
        <p:sp>
          <p:nvSpPr>
            <p:cNvPr id="61" name="TextBox 61"/>
            <p:cNvSpPr txBox="1"/>
            <p:nvPr/>
          </p:nvSpPr>
          <p:spPr>
            <a:xfrm>
              <a:off x="0" y="-38100"/>
              <a:ext cx="1082939" cy="210617"/>
            </a:xfrm>
            <a:prstGeom prst="rect">
              <a:avLst/>
            </a:prstGeom>
          </p:spPr>
          <p:txBody>
            <a:bodyPr lIns="33867" tIns="33867" rIns="33867" bIns="33867" rtlCol="0" anchor="ctr"/>
            <a:lstStyle/>
            <a:p>
              <a:pPr algn="ctr">
                <a:lnSpc>
                  <a:spcPts val="1483"/>
                </a:lnSpc>
              </a:pPr>
              <a:r>
                <a:rPr lang="en-US" sz="1059" spc="79" dirty="0" err="1">
                  <a:solidFill>
                    <a:srgbClr val="FFFFFF"/>
                  </a:solidFill>
                  <a:latin typeface="Open Sans Bold"/>
                </a:rPr>
                <a:t>Contrato</a:t>
              </a:r>
              <a:r>
                <a:rPr lang="en-US" sz="1059" spc="79" dirty="0">
                  <a:solidFill>
                    <a:srgbClr val="FFFFFF"/>
                  </a:solidFill>
                  <a:latin typeface="Open Sans Bold"/>
                </a:rPr>
                <a:t> de </a:t>
              </a:r>
              <a:r>
                <a:rPr lang="en-US" sz="1059" spc="79" dirty="0" err="1">
                  <a:solidFill>
                    <a:srgbClr val="FFFFFF"/>
                  </a:solidFill>
                  <a:latin typeface="Open Sans Bold"/>
                </a:rPr>
                <a:t>temporada</a:t>
              </a:r>
              <a:r>
                <a:rPr lang="en-US" sz="1059" spc="79" dirty="0">
                  <a:solidFill>
                    <a:srgbClr val="FFFFFF"/>
                  </a:solidFill>
                  <a:latin typeface="Open Sans Bold"/>
                </a:rPr>
                <a:t> </a:t>
              </a:r>
              <a:r>
                <a:rPr lang="en-US" sz="1059" spc="79" dirty="0" err="1">
                  <a:solidFill>
                    <a:srgbClr val="FFFFFF"/>
                  </a:solidFill>
                  <a:latin typeface="Open Sans Bold"/>
                </a:rPr>
                <a:t>alta</a:t>
              </a:r>
              <a:r>
                <a:rPr lang="en-US" sz="1059" spc="79" dirty="0">
                  <a:solidFill>
                    <a:srgbClr val="FFFFFF"/>
                  </a:solidFill>
                  <a:latin typeface="Open Sans Bold"/>
                </a:rPr>
                <a:t> </a:t>
              </a:r>
            </a:p>
          </p:txBody>
        </p:sp>
      </p:grpSp>
      <p:grpSp>
        <p:nvGrpSpPr>
          <p:cNvPr id="62" name="Group 62"/>
          <p:cNvGrpSpPr/>
          <p:nvPr/>
        </p:nvGrpSpPr>
        <p:grpSpPr>
          <a:xfrm>
            <a:off x="9421250" y="4684061"/>
            <a:ext cx="2609122" cy="371911"/>
            <a:chOff x="0" y="0"/>
            <a:chExt cx="1082939" cy="172517"/>
          </a:xfrm>
        </p:grpSpPr>
        <p:sp>
          <p:nvSpPr>
            <p:cNvPr id="63" name="Freeform 63"/>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a:solidFill>
              <a:srgbClr val="CF6207"/>
            </a:solidFill>
          </p:spPr>
          <p:txBody>
            <a:bodyPr/>
            <a:lstStyle/>
            <a:p>
              <a:endParaRPr lang="es-ES_tradnl" sz="1200"/>
            </a:p>
          </p:txBody>
        </p:sp>
        <p:sp>
          <p:nvSpPr>
            <p:cNvPr id="64" name="TextBox 64"/>
            <p:cNvSpPr txBox="1"/>
            <p:nvPr/>
          </p:nvSpPr>
          <p:spPr>
            <a:xfrm>
              <a:off x="0" y="-38100"/>
              <a:ext cx="1082939" cy="210617"/>
            </a:xfrm>
            <a:prstGeom prst="rect">
              <a:avLst/>
            </a:prstGeom>
          </p:spPr>
          <p:txBody>
            <a:bodyPr lIns="33867" tIns="33867" rIns="33867" bIns="33867" rtlCol="0" anchor="ctr"/>
            <a:lstStyle/>
            <a:p>
              <a:pPr algn="ctr">
                <a:lnSpc>
                  <a:spcPts val="1483"/>
                </a:lnSpc>
              </a:pPr>
              <a:r>
                <a:rPr lang="en-US" sz="1059" spc="79">
                  <a:solidFill>
                    <a:srgbClr val="FFFFFF"/>
                  </a:solidFill>
                  <a:latin typeface="Open Sans Bold"/>
                </a:rPr>
                <a:t>Sustentabilidad financiera </a:t>
              </a:r>
            </a:p>
          </p:txBody>
        </p:sp>
      </p:grpSp>
      <p:grpSp>
        <p:nvGrpSpPr>
          <p:cNvPr id="65" name="Group 65"/>
          <p:cNvGrpSpPr/>
          <p:nvPr/>
        </p:nvGrpSpPr>
        <p:grpSpPr>
          <a:xfrm>
            <a:off x="9421250" y="5189322"/>
            <a:ext cx="2563592" cy="371911"/>
            <a:chOff x="0" y="0"/>
            <a:chExt cx="1082939" cy="172517"/>
          </a:xfrm>
        </p:grpSpPr>
        <p:sp>
          <p:nvSpPr>
            <p:cNvPr id="66" name="Freeform 66"/>
            <p:cNvSpPr/>
            <p:nvPr/>
          </p:nvSpPr>
          <p:spPr>
            <a:xfrm>
              <a:off x="0" y="0"/>
              <a:ext cx="1082939" cy="172517"/>
            </a:xfrm>
            <a:custGeom>
              <a:avLst/>
              <a:gdLst/>
              <a:ahLst/>
              <a:cxnLst/>
              <a:rect l="l" t="t" r="r" b="b"/>
              <a:pathLst>
                <a:path w="1082939" h="172517">
                  <a:moveTo>
                    <a:pt x="86259" y="0"/>
                  </a:moveTo>
                  <a:lnTo>
                    <a:pt x="996681" y="0"/>
                  </a:lnTo>
                  <a:cubicBezTo>
                    <a:pt x="1019558" y="0"/>
                    <a:pt x="1041498" y="9088"/>
                    <a:pt x="1057675" y="25265"/>
                  </a:cubicBezTo>
                  <a:cubicBezTo>
                    <a:pt x="1073851" y="41441"/>
                    <a:pt x="1082939" y="63381"/>
                    <a:pt x="1082939" y="86259"/>
                  </a:cubicBezTo>
                  <a:lnTo>
                    <a:pt x="1082939" y="86259"/>
                  </a:lnTo>
                  <a:cubicBezTo>
                    <a:pt x="1082939" y="109136"/>
                    <a:pt x="1073851" y="131076"/>
                    <a:pt x="1057675" y="147253"/>
                  </a:cubicBezTo>
                  <a:cubicBezTo>
                    <a:pt x="1041498" y="163429"/>
                    <a:pt x="1019558" y="172517"/>
                    <a:pt x="996681" y="172517"/>
                  </a:cubicBezTo>
                  <a:lnTo>
                    <a:pt x="86259" y="172517"/>
                  </a:lnTo>
                  <a:cubicBezTo>
                    <a:pt x="63381" y="172517"/>
                    <a:pt x="41441" y="163429"/>
                    <a:pt x="25265" y="147253"/>
                  </a:cubicBezTo>
                  <a:cubicBezTo>
                    <a:pt x="9088" y="131076"/>
                    <a:pt x="0" y="109136"/>
                    <a:pt x="0" y="86259"/>
                  </a:cubicBezTo>
                  <a:lnTo>
                    <a:pt x="0" y="86259"/>
                  </a:lnTo>
                  <a:cubicBezTo>
                    <a:pt x="0" y="63381"/>
                    <a:pt x="9088" y="41441"/>
                    <a:pt x="25265" y="25265"/>
                  </a:cubicBezTo>
                  <a:cubicBezTo>
                    <a:pt x="41441" y="9088"/>
                    <a:pt x="63381" y="0"/>
                    <a:pt x="86259" y="0"/>
                  </a:cubicBezTo>
                  <a:close/>
                </a:path>
              </a:pathLst>
            </a:custGeom>
            <a:solidFill>
              <a:srgbClr val="CF6207"/>
            </a:solidFill>
          </p:spPr>
          <p:txBody>
            <a:bodyPr/>
            <a:lstStyle/>
            <a:p>
              <a:endParaRPr lang="es-ES_tradnl" sz="1200"/>
            </a:p>
          </p:txBody>
        </p:sp>
        <p:sp>
          <p:nvSpPr>
            <p:cNvPr id="67" name="TextBox 67"/>
            <p:cNvSpPr txBox="1"/>
            <p:nvPr/>
          </p:nvSpPr>
          <p:spPr>
            <a:xfrm>
              <a:off x="0" y="-38100"/>
              <a:ext cx="1082939" cy="210617"/>
            </a:xfrm>
            <a:prstGeom prst="rect">
              <a:avLst/>
            </a:prstGeom>
          </p:spPr>
          <p:txBody>
            <a:bodyPr lIns="33867" tIns="33867" rIns="33867" bIns="33867" rtlCol="0" anchor="ctr"/>
            <a:lstStyle/>
            <a:p>
              <a:pPr algn="ctr">
                <a:lnSpc>
                  <a:spcPts val="1483"/>
                </a:lnSpc>
              </a:pPr>
              <a:r>
                <a:rPr lang="en-US" sz="1059" spc="79">
                  <a:solidFill>
                    <a:srgbClr val="FFFFFF"/>
                  </a:solidFill>
                  <a:latin typeface="Open Sans Bold"/>
                </a:rPr>
                <a:t>SICOV-SERVICIO ESPECIAL </a:t>
              </a:r>
            </a:p>
          </p:txBody>
        </p:sp>
      </p:grpSp>
      <p:grpSp>
        <p:nvGrpSpPr>
          <p:cNvPr id="68" name="Group 68"/>
          <p:cNvGrpSpPr/>
          <p:nvPr/>
        </p:nvGrpSpPr>
        <p:grpSpPr>
          <a:xfrm>
            <a:off x="9476003" y="5612448"/>
            <a:ext cx="2563592" cy="717932"/>
            <a:chOff x="0" y="-38100"/>
            <a:chExt cx="1086849" cy="333025"/>
          </a:xfrm>
        </p:grpSpPr>
        <p:sp>
          <p:nvSpPr>
            <p:cNvPr id="69" name="Freeform 69"/>
            <p:cNvSpPr/>
            <p:nvPr/>
          </p:nvSpPr>
          <p:spPr>
            <a:xfrm>
              <a:off x="0" y="0"/>
              <a:ext cx="1082939" cy="294925"/>
            </a:xfrm>
            <a:custGeom>
              <a:avLst/>
              <a:gdLst/>
              <a:ahLst/>
              <a:cxnLst/>
              <a:rect l="l" t="t" r="r" b="b"/>
              <a:pathLst>
                <a:path w="1082939" h="294925">
                  <a:moveTo>
                    <a:pt x="112750" y="0"/>
                  </a:moveTo>
                  <a:lnTo>
                    <a:pt x="970189" y="0"/>
                  </a:lnTo>
                  <a:cubicBezTo>
                    <a:pt x="1032459" y="0"/>
                    <a:pt x="1082939" y="50480"/>
                    <a:pt x="1082939" y="112750"/>
                  </a:cubicBezTo>
                  <a:lnTo>
                    <a:pt x="1082939" y="182175"/>
                  </a:lnTo>
                  <a:cubicBezTo>
                    <a:pt x="1082939" y="244445"/>
                    <a:pt x="1032459" y="294925"/>
                    <a:pt x="970189" y="294925"/>
                  </a:cubicBezTo>
                  <a:lnTo>
                    <a:pt x="112750" y="294925"/>
                  </a:lnTo>
                  <a:cubicBezTo>
                    <a:pt x="50480" y="294925"/>
                    <a:pt x="0" y="244445"/>
                    <a:pt x="0" y="182175"/>
                  </a:cubicBezTo>
                  <a:lnTo>
                    <a:pt x="0" y="112750"/>
                  </a:lnTo>
                  <a:cubicBezTo>
                    <a:pt x="0" y="50480"/>
                    <a:pt x="50480" y="0"/>
                    <a:pt x="112750" y="0"/>
                  </a:cubicBezTo>
                  <a:close/>
                </a:path>
              </a:pathLst>
            </a:custGeom>
            <a:solidFill>
              <a:srgbClr val="CF6207"/>
            </a:solidFill>
          </p:spPr>
          <p:txBody>
            <a:bodyPr/>
            <a:lstStyle/>
            <a:p>
              <a:endParaRPr lang="es-ES_tradnl" sz="1200"/>
            </a:p>
          </p:txBody>
        </p:sp>
        <p:sp>
          <p:nvSpPr>
            <p:cNvPr id="70" name="TextBox 70"/>
            <p:cNvSpPr txBox="1"/>
            <p:nvPr/>
          </p:nvSpPr>
          <p:spPr>
            <a:xfrm>
              <a:off x="0" y="-38100"/>
              <a:ext cx="1086849" cy="333025"/>
            </a:xfrm>
            <a:prstGeom prst="rect">
              <a:avLst/>
            </a:prstGeom>
          </p:spPr>
          <p:txBody>
            <a:bodyPr lIns="33867" tIns="33867" rIns="33867" bIns="33867" rtlCol="0" anchor="ctr"/>
            <a:lstStyle/>
            <a:p>
              <a:pPr algn="ctr">
                <a:lnSpc>
                  <a:spcPts val="1483"/>
                </a:lnSpc>
              </a:pPr>
              <a:r>
                <a:rPr lang="en-US" sz="1059" spc="79" dirty="0" err="1">
                  <a:solidFill>
                    <a:srgbClr val="FFFFFF"/>
                  </a:solidFill>
                  <a:latin typeface="Open Sans Bold"/>
                </a:rPr>
                <a:t>Evidencia</a:t>
              </a:r>
              <a:r>
                <a:rPr lang="en-US" sz="1059" spc="79" dirty="0">
                  <a:solidFill>
                    <a:srgbClr val="FFFFFF"/>
                  </a:solidFill>
                  <a:latin typeface="Open Sans Bold"/>
                </a:rPr>
                <a:t> </a:t>
              </a:r>
              <a:r>
                <a:rPr lang="en-US" sz="1059" spc="79" dirty="0" err="1">
                  <a:solidFill>
                    <a:srgbClr val="FFFFFF"/>
                  </a:solidFill>
                  <a:latin typeface="Open Sans Bold"/>
                </a:rPr>
                <a:t>sobre</a:t>
              </a:r>
              <a:r>
                <a:rPr lang="en-US" sz="1059" spc="79" dirty="0">
                  <a:solidFill>
                    <a:srgbClr val="FFFFFF"/>
                  </a:solidFill>
                  <a:latin typeface="Open Sans Bold"/>
                </a:rPr>
                <a:t> </a:t>
              </a:r>
              <a:r>
                <a:rPr lang="en-US" sz="1059" spc="79" dirty="0" err="1">
                  <a:solidFill>
                    <a:srgbClr val="FFFFFF"/>
                  </a:solidFill>
                  <a:latin typeface="Open Sans Bold"/>
                </a:rPr>
                <a:t>infracciones</a:t>
              </a:r>
              <a:r>
                <a:rPr lang="en-US" sz="1059" spc="79" dirty="0">
                  <a:solidFill>
                    <a:srgbClr val="FFFFFF"/>
                  </a:solidFill>
                  <a:latin typeface="Open Sans Bold"/>
                </a:rPr>
                <a:t> al </a:t>
              </a:r>
              <a:r>
                <a:rPr lang="en-US" sz="1059" spc="79" dirty="0" err="1">
                  <a:solidFill>
                    <a:srgbClr val="FFFFFF"/>
                  </a:solidFill>
                  <a:latin typeface="Open Sans Bold"/>
                </a:rPr>
                <a:t>tránsito</a:t>
              </a:r>
              <a:r>
                <a:rPr lang="en-US" sz="1059" spc="79" dirty="0">
                  <a:solidFill>
                    <a:srgbClr val="FFFFFF"/>
                  </a:solidFill>
                  <a:latin typeface="Open Sans Bold"/>
                </a:rPr>
                <a:t> y </a:t>
              </a:r>
              <a:r>
                <a:rPr lang="en-US" sz="1059" spc="79" dirty="0" err="1">
                  <a:solidFill>
                    <a:srgbClr val="FFFFFF"/>
                  </a:solidFill>
                  <a:latin typeface="Open Sans Bold"/>
                </a:rPr>
                <a:t>transporte</a:t>
              </a:r>
              <a:r>
                <a:rPr lang="en-US" sz="1059" spc="79" dirty="0">
                  <a:solidFill>
                    <a:srgbClr val="FFFFFF"/>
                  </a:solidFill>
                  <a:latin typeface="Open Sans Bold"/>
                </a:rPr>
                <a:t> </a:t>
              </a:r>
              <a:r>
                <a:rPr lang="en-US" sz="1059" spc="79" dirty="0" err="1">
                  <a:solidFill>
                    <a:srgbClr val="FFFFFF"/>
                  </a:solidFill>
                  <a:latin typeface="Open Sans Bold"/>
                </a:rPr>
                <a:t>en</a:t>
              </a:r>
              <a:r>
                <a:rPr lang="en-US" sz="1059" spc="79" dirty="0">
                  <a:solidFill>
                    <a:srgbClr val="FFFFFF"/>
                  </a:solidFill>
                  <a:latin typeface="Open Sans Bold"/>
                </a:rPr>
                <a:t> </a:t>
              </a:r>
              <a:r>
                <a:rPr lang="en-US" sz="1059" spc="79" dirty="0" err="1">
                  <a:solidFill>
                    <a:srgbClr val="FFFFFF"/>
                  </a:solidFill>
                  <a:latin typeface="Open Sans Bold"/>
                </a:rPr>
                <a:t>el</a:t>
              </a:r>
              <a:r>
                <a:rPr lang="en-US" sz="1059" spc="79" dirty="0">
                  <a:solidFill>
                    <a:srgbClr val="FFFFFF"/>
                  </a:solidFill>
                  <a:latin typeface="Open Sans Bold"/>
                </a:rPr>
                <a:t> </a:t>
              </a:r>
              <a:r>
                <a:rPr lang="en-US" sz="1059" spc="79" dirty="0" err="1">
                  <a:solidFill>
                    <a:srgbClr val="FFFFFF"/>
                  </a:solidFill>
                  <a:latin typeface="Open Sans Bold"/>
                </a:rPr>
                <a:t>territorio</a:t>
              </a:r>
              <a:r>
                <a:rPr lang="en-US" sz="1059" spc="79" dirty="0">
                  <a:solidFill>
                    <a:srgbClr val="FFFFFF"/>
                  </a:solidFill>
                  <a:latin typeface="Open Sans Bold"/>
                </a:rPr>
                <a:t> </a:t>
              </a:r>
            </a:p>
          </p:txBody>
        </p:sp>
      </p:grpSp>
      <p:sp>
        <p:nvSpPr>
          <p:cNvPr id="71" name="AutoShape 71"/>
          <p:cNvSpPr/>
          <p:nvPr/>
        </p:nvSpPr>
        <p:spPr>
          <a:xfrm flipV="1">
            <a:off x="9145791" y="3243045"/>
            <a:ext cx="317706"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72" name="AutoShape 72"/>
          <p:cNvSpPr/>
          <p:nvPr/>
        </p:nvSpPr>
        <p:spPr>
          <a:xfrm flipV="1">
            <a:off x="9161665" y="3841852"/>
            <a:ext cx="541831"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73" name="AutoShape 73"/>
          <p:cNvSpPr/>
          <p:nvPr/>
        </p:nvSpPr>
        <p:spPr>
          <a:xfrm>
            <a:off x="9161665" y="4380631"/>
            <a:ext cx="282588"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74" name="AutoShape 74"/>
          <p:cNvSpPr/>
          <p:nvPr/>
        </p:nvSpPr>
        <p:spPr>
          <a:xfrm>
            <a:off x="9161665" y="4880584"/>
            <a:ext cx="282588"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75" name="AutoShape 75"/>
          <p:cNvSpPr/>
          <p:nvPr/>
        </p:nvSpPr>
        <p:spPr>
          <a:xfrm>
            <a:off x="9161665" y="5391153"/>
            <a:ext cx="282588"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76" name="AutoShape 76"/>
          <p:cNvSpPr/>
          <p:nvPr/>
        </p:nvSpPr>
        <p:spPr>
          <a:xfrm flipV="1">
            <a:off x="9161665" y="6018831"/>
            <a:ext cx="282588" cy="0"/>
          </a:xfrm>
          <a:prstGeom prst="line">
            <a:avLst/>
          </a:prstGeom>
          <a:ln w="47625" cap="flat">
            <a:solidFill>
              <a:srgbClr val="CF6207"/>
            </a:solidFill>
            <a:prstDash val="solid"/>
            <a:headEnd type="none" w="sm" len="sm"/>
            <a:tailEnd type="none" w="sm" len="sm"/>
          </a:ln>
        </p:spPr>
        <p:txBody>
          <a:bodyPr/>
          <a:lstStyle/>
          <a:p>
            <a:endParaRPr lang="es-ES_tradnl" sz="1200"/>
          </a:p>
        </p:txBody>
      </p:sp>
      <p:grpSp>
        <p:nvGrpSpPr>
          <p:cNvPr id="77" name="Group 77"/>
          <p:cNvGrpSpPr/>
          <p:nvPr/>
        </p:nvGrpSpPr>
        <p:grpSpPr>
          <a:xfrm>
            <a:off x="4454989" y="3143664"/>
            <a:ext cx="4196395" cy="441733"/>
            <a:chOff x="0" y="-38100"/>
            <a:chExt cx="1946568" cy="204905"/>
          </a:xfrm>
        </p:grpSpPr>
        <p:sp>
          <p:nvSpPr>
            <p:cNvPr id="78" name="Freeform 78"/>
            <p:cNvSpPr/>
            <p:nvPr/>
          </p:nvSpPr>
          <p:spPr>
            <a:xfrm>
              <a:off x="0" y="0"/>
              <a:ext cx="1946568" cy="166805"/>
            </a:xfrm>
            <a:custGeom>
              <a:avLst/>
              <a:gdLst/>
              <a:ahLst/>
              <a:cxnLst/>
              <a:rect l="l" t="t" r="r" b="b"/>
              <a:pathLst>
                <a:path w="1946568" h="166805">
                  <a:moveTo>
                    <a:pt x="62727" y="0"/>
                  </a:moveTo>
                  <a:lnTo>
                    <a:pt x="1883841" y="0"/>
                  </a:lnTo>
                  <a:cubicBezTo>
                    <a:pt x="1900477" y="0"/>
                    <a:pt x="1916432" y="6609"/>
                    <a:pt x="1928196" y="18372"/>
                  </a:cubicBezTo>
                  <a:cubicBezTo>
                    <a:pt x="1939959" y="30136"/>
                    <a:pt x="1946568" y="46090"/>
                    <a:pt x="1946568" y="62727"/>
                  </a:cubicBezTo>
                  <a:lnTo>
                    <a:pt x="1946568" y="104079"/>
                  </a:lnTo>
                  <a:cubicBezTo>
                    <a:pt x="1946568" y="120715"/>
                    <a:pt x="1939959" y="136670"/>
                    <a:pt x="1928196" y="148433"/>
                  </a:cubicBezTo>
                  <a:cubicBezTo>
                    <a:pt x="1916432" y="160197"/>
                    <a:pt x="1900477" y="166805"/>
                    <a:pt x="1883841" y="166805"/>
                  </a:cubicBezTo>
                  <a:lnTo>
                    <a:pt x="62727" y="166805"/>
                  </a:lnTo>
                  <a:cubicBezTo>
                    <a:pt x="46090" y="166805"/>
                    <a:pt x="30136" y="160197"/>
                    <a:pt x="18372" y="148433"/>
                  </a:cubicBezTo>
                  <a:cubicBezTo>
                    <a:pt x="6609" y="136670"/>
                    <a:pt x="0" y="120715"/>
                    <a:pt x="0" y="104079"/>
                  </a:cubicBezTo>
                  <a:lnTo>
                    <a:pt x="0" y="62727"/>
                  </a:lnTo>
                  <a:cubicBezTo>
                    <a:pt x="0" y="46090"/>
                    <a:pt x="6609" y="30136"/>
                    <a:pt x="18372" y="18372"/>
                  </a:cubicBezTo>
                  <a:cubicBezTo>
                    <a:pt x="30136" y="6609"/>
                    <a:pt x="46090" y="0"/>
                    <a:pt x="62727" y="0"/>
                  </a:cubicBezTo>
                  <a:close/>
                </a:path>
              </a:pathLst>
            </a:custGeom>
            <a:solidFill>
              <a:srgbClr val="CF6207"/>
            </a:solidFill>
          </p:spPr>
          <p:txBody>
            <a:bodyPr/>
            <a:lstStyle/>
            <a:p>
              <a:endParaRPr lang="es-ES_tradnl" sz="1200"/>
            </a:p>
          </p:txBody>
        </p:sp>
        <p:sp>
          <p:nvSpPr>
            <p:cNvPr id="79" name="TextBox 79"/>
            <p:cNvSpPr txBox="1"/>
            <p:nvPr/>
          </p:nvSpPr>
          <p:spPr>
            <a:xfrm>
              <a:off x="0" y="-38100"/>
              <a:ext cx="1946568" cy="204905"/>
            </a:xfrm>
            <a:prstGeom prst="rect">
              <a:avLst/>
            </a:prstGeom>
          </p:spPr>
          <p:txBody>
            <a:bodyPr lIns="33867" tIns="33867" rIns="33867" bIns="33867" rtlCol="0" anchor="ctr"/>
            <a:lstStyle/>
            <a:p>
              <a:pPr algn="ctr">
                <a:lnSpc>
                  <a:spcPts val="1483"/>
                </a:lnSpc>
              </a:pPr>
              <a:r>
                <a:rPr lang="en-US" sz="1059" spc="79" dirty="0">
                  <a:solidFill>
                    <a:srgbClr val="FFFFFF"/>
                  </a:solidFill>
                  <a:latin typeface="Open Sans Bold"/>
                </a:rPr>
                <a:t>IUIT - DIGITAL</a:t>
              </a:r>
            </a:p>
          </p:txBody>
        </p:sp>
      </p:grpSp>
      <p:grpSp>
        <p:nvGrpSpPr>
          <p:cNvPr id="80" name="Group 80"/>
          <p:cNvGrpSpPr/>
          <p:nvPr/>
        </p:nvGrpSpPr>
        <p:grpSpPr>
          <a:xfrm>
            <a:off x="4450442" y="3712398"/>
            <a:ext cx="4196395" cy="655038"/>
            <a:chOff x="0" y="0"/>
            <a:chExt cx="1946568" cy="303850"/>
          </a:xfrm>
        </p:grpSpPr>
        <p:sp>
          <p:nvSpPr>
            <p:cNvPr id="81" name="Freeform 81"/>
            <p:cNvSpPr/>
            <p:nvPr/>
          </p:nvSpPr>
          <p:spPr>
            <a:xfrm>
              <a:off x="0" y="0"/>
              <a:ext cx="1946568" cy="303850"/>
            </a:xfrm>
            <a:custGeom>
              <a:avLst/>
              <a:gdLst/>
              <a:ahLst/>
              <a:cxnLst/>
              <a:rect l="l" t="t" r="r" b="b"/>
              <a:pathLst>
                <a:path w="1946568" h="303850">
                  <a:moveTo>
                    <a:pt x="62727" y="0"/>
                  </a:moveTo>
                  <a:lnTo>
                    <a:pt x="1883841" y="0"/>
                  </a:lnTo>
                  <a:cubicBezTo>
                    <a:pt x="1900477" y="0"/>
                    <a:pt x="1916432" y="6609"/>
                    <a:pt x="1928196" y="18372"/>
                  </a:cubicBezTo>
                  <a:cubicBezTo>
                    <a:pt x="1939959" y="30136"/>
                    <a:pt x="1946568" y="46090"/>
                    <a:pt x="1946568" y="62727"/>
                  </a:cubicBezTo>
                  <a:lnTo>
                    <a:pt x="1946568" y="241124"/>
                  </a:lnTo>
                  <a:cubicBezTo>
                    <a:pt x="1946568" y="275767"/>
                    <a:pt x="1918484" y="303850"/>
                    <a:pt x="1883841" y="303850"/>
                  </a:cubicBezTo>
                  <a:lnTo>
                    <a:pt x="62727" y="303850"/>
                  </a:lnTo>
                  <a:cubicBezTo>
                    <a:pt x="46090" y="303850"/>
                    <a:pt x="30136" y="297242"/>
                    <a:pt x="18372" y="285478"/>
                  </a:cubicBezTo>
                  <a:cubicBezTo>
                    <a:pt x="6609" y="273715"/>
                    <a:pt x="0" y="257760"/>
                    <a:pt x="0" y="241124"/>
                  </a:cubicBezTo>
                  <a:lnTo>
                    <a:pt x="0" y="62727"/>
                  </a:lnTo>
                  <a:cubicBezTo>
                    <a:pt x="0" y="46090"/>
                    <a:pt x="6609" y="30136"/>
                    <a:pt x="18372" y="18372"/>
                  </a:cubicBezTo>
                  <a:cubicBezTo>
                    <a:pt x="30136" y="6609"/>
                    <a:pt x="46090" y="0"/>
                    <a:pt x="62727" y="0"/>
                  </a:cubicBezTo>
                  <a:close/>
                </a:path>
              </a:pathLst>
            </a:custGeom>
            <a:solidFill>
              <a:srgbClr val="CF6207"/>
            </a:solidFill>
          </p:spPr>
          <p:txBody>
            <a:bodyPr/>
            <a:lstStyle/>
            <a:p>
              <a:endParaRPr lang="es-ES_tradnl" sz="1200"/>
            </a:p>
          </p:txBody>
        </p:sp>
        <p:sp>
          <p:nvSpPr>
            <p:cNvPr id="82" name="TextBox 82"/>
            <p:cNvSpPr txBox="1"/>
            <p:nvPr/>
          </p:nvSpPr>
          <p:spPr>
            <a:xfrm>
              <a:off x="0" y="-38100"/>
              <a:ext cx="1946568" cy="341950"/>
            </a:xfrm>
            <a:prstGeom prst="rect">
              <a:avLst/>
            </a:prstGeom>
          </p:spPr>
          <p:txBody>
            <a:bodyPr lIns="33867" tIns="33867" rIns="33867" bIns="33867" rtlCol="0" anchor="ctr"/>
            <a:lstStyle/>
            <a:p>
              <a:pPr algn="ctr">
                <a:lnSpc>
                  <a:spcPts val="1483"/>
                </a:lnSpc>
              </a:pPr>
              <a:r>
                <a:rPr lang="en-US" sz="1059" spc="79" dirty="0" err="1">
                  <a:solidFill>
                    <a:srgbClr val="FFFFFF"/>
                  </a:solidFill>
                  <a:latin typeface="Open Sans Bold"/>
                </a:rPr>
                <a:t>Indicadores</a:t>
              </a:r>
              <a:r>
                <a:rPr lang="en-US" sz="1059" spc="79" dirty="0">
                  <a:solidFill>
                    <a:srgbClr val="FFFFFF"/>
                  </a:solidFill>
                  <a:latin typeface="Open Sans Bold"/>
                </a:rPr>
                <a:t> de </a:t>
              </a:r>
              <a:r>
                <a:rPr lang="en-US" sz="1059" spc="79" dirty="0" err="1">
                  <a:solidFill>
                    <a:srgbClr val="FFFFFF"/>
                  </a:solidFill>
                  <a:latin typeface="Open Sans Bold"/>
                </a:rPr>
                <a:t>operación</a:t>
              </a:r>
              <a:r>
                <a:rPr lang="en-US" sz="1059" spc="79" dirty="0">
                  <a:solidFill>
                    <a:srgbClr val="FFFFFF"/>
                  </a:solidFill>
                  <a:latin typeface="Open Sans Bold"/>
                </a:rPr>
                <a:t> de </a:t>
              </a:r>
              <a:r>
                <a:rPr lang="en-US" sz="1059" spc="79" dirty="0" err="1">
                  <a:solidFill>
                    <a:srgbClr val="FFFFFF"/>
                  </a:solidFill>
                  <a:latin typeface="Open Sans Bold"/>
                </a:rPr>
                <a:t>operadores</a:t>
              </a:r>
              <a:r>
                <a:rPr lang="en-US" sz="1059" spc="79" dirty="0">
                  <a:solidFill>
                    <a:srgbClr val="FFFFFF"/>
                  </a:solidFill>
                  <a:latin typeface="Open Sans Bold"/>
                </a:rPr>
                <a:t> de </a:t>
              </a:r>
              <a:r>
                <a:rPr lang="en-US" sz="1059" spc="79" dirty="0" err="1">
                  <a:solidFill>
                    <a:srgbClr val="FFFFFF"/>
                  </a:solidFill>
                  <a:latin typeface="Open Sans Bold"/>
                </a:rPr>
                <a:t>los</a:t>
              </a:r>
              <a:r>
                <a:rPr lang="en-US" sz="1059" spc="79" dirty="0">
                  <a:solidFill>
                    <a:srgbClr val="FFFFFF"/>
                  </a:solidFill>
                  <a:latin typeface="Open Sans Bold"/>
                </a:rPr>
                <a:t> </a:t>
              </a:r>
              <a:r>
                <a:rPr lang="en-US" sz="1059" spc="79" dirty="0" err="1">
                  <a:solidFill>
                    <a:srgbClr val="FFFFFF"/>
                  </a:solidFill>
                  <a:latin typeface="Open Sans Bold"/>
                </a:rPr>
                <a:t>sistemas</a:t>
              </a:r>
              <a:r>
                <a:rPr lang="en-US" sz="1059" spc="79" dirty="0">
                  <a:solidFill>
                    <a:srgbClr val="FFFFFF"/>
                  </a:solidFill>
                  <a:latin typeface="Open Sans Bold"/>
                </a:rPr>
                <a:t> de </a:t>
              </a:r>
              <a:r>
                <a:rPr lang="en-US" sz="1059" spc="79" dirty="0" err="1">
                  <a:solidFill>
                    <a:srgbClr val="FFFFFF"/>
                  </a:solidFill>
                  <a:latin typeface="Open Sans Bold"/>
                </a:rPr>
                <a:t>transporte</a:t>
              </a:r>
              <a:r>
                <a:rPr lang="en-US" sz="1059" spc="79" dirty="0">
                  <a:solidFill>
                    <a:srgbClr val="FFFFFF"/>
                  </a:solidFill>
                  <a:latin typeface="Open Sans Bold"/>
                </a:rPr>
                <a:t> , </a:t>
              </a:r>
              <a:r>
                <a:rPr lang="en-US" sz="1059" spc="79" dirty="0" err="1">
                  <a:solidFill>
                    <a:srgbClr val="FFFFFF"/>
                  </a:solidFill>
                  <a:latin typeface="Open Sans Bold"/>
                </a:rPr>
                <a:t>recaudo</a:t>
              </a:r>
              <a:r>
                <a:rPr lang="en-US" sz="1059" spc="79" dirty="0">
                  <a:solidFill>
                    <a:srgbClr val="FFFFFF"/>
                  </a:solidFill>
                  <a:latin typeface="Open Sans Bold"/>
                </a:rPr>
                <a:t> y </a:t>
              </a:r>
              <a:r>
                <a:rPr lang="en-US" sz="1059" spc="79" dirty="0" err="1">
                  <a:solidFill>
                    <a:srgbClr val="FFFFFF"/>
                  </a:solidFill>
                  <a:latin typeface="Open Sans Bold"/>
                </a:rPr>
                <a:t>autoridades</a:t>
              </a:r>
              <a:r>
                <a:rPr lang="en-US" sz="1059" spc="79" dirty="0">
                  <a:solidFill>
                    <a:srgbClr val="FFFFFF"/>
                  </a:solidFill>
                  <a:latin typeface="Open Sans Bold"/>
                </a:rPr>
                <a:t> </a:t>
              </a:r>
              <a:r>
                <a:rPr lang="en-US" sz="1059" spc="79" dirty="0" err="1">
                  <a:solidFill>
                    <a:srgbClr val="FFFFFF"/>
                  </a:solidFill>
                  <a:latin typeface="Open Sans Bold"/>
                </a:rPr>
                <a:t>regionales</a:t>
              </a:r>
              <a:endParaRPr lang="en-US" sz="1059" spc="79" dirty="0">
                <a:solidFill>
                  <a:srgbClr val="FFFFFF"/>
                </a:solidFill>
                <a:latin typeface="Open Sans Bold"/>
              </a:endParaRPr>
            </a:p>
          </p:txBody>
        </p:sp>
      </p:grpSp>
      <p:grpSp>
        <p:nvGrpSpPr>
          <p:cNvPr id="83" name="Group 83"/>
          <p:cNvGrpSpPr/>
          <p:nvPr/>
        </p:nvGrpSpPr>
        <p:grpSpPr>
          <a:xfrm>
            <a:off x="4450442" y="4494436"/>
            <a:ext cx="4196395" cy="441198"/>
            <a:chOff x="0" y="0"/>
            <a:chExt cx="1946568" cy="204657"/>
          </a:xfrm>
        </p:grpSpPr>
        <p:sp>
          <p:nvSpPr>
            <p:cNvPr id="84" name="Freeform 84"/>
            <p:cNvSpPr/>
            <p:nvPr/>
          </p:nvSpPr>
          <p:spPr>
            <a:xfrm>
              <a:off x="0" y="0"/>
              <a:ext cx="1946568" cy="204657"/>
            </a:xfrm>
            <a:custGeom>
              <a:avLst/>
              <a:gdLst/>
              <a:ahLst/>
              <a:cxnLst/>
              <a:rect l="l" t="t" r="r" b="b"/>
              <a:pathLst>
                <a:path w="1946568" h="204657">
                  <a:moveTo>
                    <a:pt x="62727" y="0"/>
                  </a:moveTo>
                  <a:lnTo>
                    <a:pt x="1883841" y="0"/>
                  </a:lnTo>
                  <a:cubicBezTo>
                    <a:pt x="1900477" y="0"/>
                    <a:pt x="1916432" y="6609"/>
                    <a:pt x="1928196" y="18372"/>
                  </a:cubicBezTo>
                  <a:cubicBezTo>
                    <a:pt x="1939959" y="30136"/>
                    <a:pt x="1946568" y="46090"/>
                    <a:pt x="1946568" y="62727"/>
                  </a:cubicBezTo>
                  <a:lnTo>
                    <a:pt x="1946568" y="141930"/>
                  </a:lnTo>
                  <a:cubicBezTo>
                    <a:pt x="1946568" y="176573"/>
                    <a:pt x="1918484" y="204657"/>
                    <a:pt x="1883841" y="204657"/>
                  </a:cubicBezTo>
                  <a:lnTo>
                    <a:pt x="62727" y="204657"/>
                  </a:lnTo>
                  <a:cubicBezTo>
                    <a:pt x="46090" y="204657"/>
                    <a:pt x="30136" y="198048"/>
                    <a:pt x="18372" y="186285"/>
                  </a:cubicBezTo>
                  <a:cubicBezTo>
                    <a:pt x="6609" y="174521"/>
                    <a:pt x="0" y="158567"/>
                    <a:pt x="0" y="141930"/>
                  </a:cubicBezTo>
                  <a:lnTo>
                    <a:pt x="0" y="62727"/>
                  </a:lnTo>
                  <a:cubicBezTo>
                    <a:pt x="0" y="46090"/>
                    <a:pt x="6609" y="30136"/>
                    <a:pt x="18372" y="18372"/>
                  </a:cubicBezTo>
                  <a:cubicBezTo>
                    <a:pt x="30136" y="6609"/>
                    <a:pt x="46090" y="0"/>
                    <a:pt x="62727" y="0"/>
                  </a:cubicBezTo>
                  <a:close/>
                </a:path>
              </a:pathLst>
            </a:custGeom>
            <a:solidFill>
              <a:srgbClr val="CF6207"/>
            </a:solidFill>
          </p:spPr>
          <p:txBody>
            <a:bodyPr/>
            <a:lstStyle/>
            <a:p>
              <a:endParaRPr lang="es-ES_tradnl" sz="1200"/>
            </a:p>
          </p:txBody>
        </p:sp>
        <p:sp>
          <p:nvSpPr>
            <p:cNvPr id="85" name="TextBox 85"/>
            <p:cNvSpPr txBox="1"/>
            <p:nvPr/>
          </p:nvSpPr>
          <p:spPr>
            <a:xfrm>
              <a:off x="0" y="-38100"/>
              <a:ext cx="1946568" cy="242757"/>
            </a:xfrm>
            <a:prstGeom prst="rect">
              <a:avLst/>
            </a:prstGeom>
          </p:spPr>
          <p:txBody>
            <a:bodyPr lIns="33867" tIns="33867" rIns="33867" bIns="33867" rtlCol="0" anchor="ctr"/>
            <a:lstStyle/>
            <a:p>
              <a:pPr algn="ctr">
                <a:lnSpc>
                  <a:spcPts val="1483"/>
                </a:lnSpc>
              </a:pPr>
              <a:r>
                <a:rPr lang="en-US" sz="1059" spc="79">
                  <a:solidFill>
                    <a:srgbClr val="FFFFFF"/>
                  </a:solidFill>
                  <a:latin typeface="Open Sans Bold"/>
                </a:rPr>
                <a:t>Seguimiento y control del proceso de pesaje vehicular</a:t>
              </a:r>
            </a:p>
          </p:txBody>
        </p:sp>
      </p:grpSp>
      <p:grpSp>
        <p:nvGrpSpPr>
          <p:cNvPr id="86" name="Group 86"/>
          <p:cNvGrpSpPr/>
          <p:nvPr/>
        </p:nvGrpSpPr>
        <p:grpSpPr>
          <a:xfrm>
            <a:off x="4435939" y="5021303"/>
            <a:ext cx="4215445" cy="285700"/>
            <a:chOff x="0" y="0"/>
            <a:chExt cx="1955405" cy="132527"/>
          </a:xfrm>
        </p:grpSpPr>
        <p:sp>
          <p:nvSpPr>
            <p:cNvPr id="87" name="Freeform 87"/>
            <p:cNvSpPr/>
            <p:nvPr/>
          </p:nvSpPr>
          <p:spPr>
            <a:xfrm>
              <a:off x="0" y="0"/>
              <a:ext cx="1955404" cy="132527"/>
            </a:xfrm>
            <a:custGeom>
              <a:avLst/>
              <a:gdLst/>
              <a:ahLst/>
              <a:cxnLst/>
              <a:rect l="l" t="t" r="r" b="b"/>
              <a:pathLst>
                <a:path w="1955404" h="132527">
                  <a:moveTo>
                    <a:pt x="62443" y="0"/>
                  </a:moveTo>
                  <a:lnTo>
                    <a:pt x="1892961" y="0"/>
                  </a:lnTo>
                  <a:cubicBezTo>
                    <a:pt x="1927448" y="0"/>
                    <a:pt x="1955404" y="27957"/>
                    <a:pt x="1955404" y="62443"/>
                  </a:cubicBezTo>
                  <a:lnTo>
                    <a:pt x="1955404" y="70084"/>
                  </a:lnTo>
                  <a:cubicBezTo>
                    <a:pt x="1955404" y="104570"/>
                    <a:pt x="1927448" y="132527"/>
                    <a:pt x="1892961" y="132527"/>
                  </a:cubicBezTo>
                  <a:lnTo>
                    <a:pt x="62443" y="132527"/>
                  </a:lnTo>
                  <a:cubicBezTo>
                    <a:pt x="27957" y="132527"/>
                    <a:pt x="0" y="104570"/>
                    <a:pt x="0" y="70084"/>
                  </a:cubicBezTo>
                  <a:lnTo>
                    <a:pt x="0" y="62443"/>
                  </a:lnTo>
                  <a:cubicBezTo>
                    <a:pt x="0" y="27957"/>
                    <a:pt x="27957" y="0"/>
                    <a:pt x="62443" y="0"/>
                  </a:cubicBezTo>
                  <a:close/>
                </a:path>
              </a:pathLst>
            </a:custGeom>
            <a:solidFill>
              <a:srgbClr val="CF6207"/>
            </a:solidFill>
          </p:spPr>
          <p:txBody>
            <a:bodyPr/>
            <a:lstStyle/>
            <a:p>
              <a:endParaRPr lang="es-ES_tradnl" sz="1200"/>
            </a:p>
          </p:txBody>
        </p:sp>
        <p:sp>
          <p:nvSpPr>
            <p:cNvPr id="88" name="TextBox 88"/>
            <p:cNvSpPr txBox="1"/>
            <p:nvPr/>
          </p:nvSpPr>
          <p:spPr>
            <a:xfrm>
              <a:off x="0" y="-38100"/>
              <a:ext cx="1955405" cy="170627"/>
            </a:xfrm>
            <a:prstGeom prst="rect">
              <a:avLst/>
            </a:prstGeom>
          </p:spPr>
          <p:txBody>
            <a:bodyPr lIns="33867" tIns="33867" rIns="33867" bIns="33867" rtlCol="0" anchor="ctr"/>
            <a:lstStyle/>
            <a:p>
              <a:pPr algn="ctr">
                <a:lnSpc>
                  <a:spcPts val="1483"/>
                </a:lnSpc>
              </a:pPr>
              <a:r>
                <a:rPr lang="en-US" sz="1059" spc="79">
                  <a:solidFill>
                    <a:srgbClr val="FFFFFF"/>
                  </a:solidFill>
                  <a:latin typeface="Open Sans Bold"/>
                </a:rPr>
                <a:t>Estructura de costos – empresas de transporte</a:t>
              </a:r>
            </a:p>
          </p:txBody>
        </p:sp>
      </p:grpSp>
      <p:grpSp>
        <p:nvGrpSpPr>
          <p:cNvPr id="89" name="Group 89"/>
          <p:cNvGrpSpPr/>
          <p:nvPr/>
        </p:nvGrpSpPr>
        <p:grpSpPr>
          <a:xfrm>
            <a:off x="4364917" y="5404475"/>
            <a:ext cx="4281920" cy="438947"/>
            <a:chOff x="0" y="0"/>
            <a:chExt cx="1986240" cy="203613"/>
          </a:xfrm>
        </p:grpSpPr>
        <p:sp>
          <p:nvSpPr>
            <p:cNvPr id="90" name="Freeform 90"/>
            <p:cNvSpPr/>
            <p:nvPr/>
          </p:nvSpPr>
          <p:spPr>
            <a:xfrm>
              <a:off x="0" y="0"/>
              <a:ext cx="1986240" cy="203613"/>
            </a:xfrm>
            <a:custGeom>
              <a:avLst/>
              <a:gdLst/>
              <a:ahLst/>
              <a:cxnLst/>
              <a:rect l="l" t="t" r="r" b="b"/>
              <a:pathLst>
                <a:path w="1986240" h="203613">
                  <a:moveTo>
                    <a:pt x="61474" y="0"/>
                  </a:moveTo>
                  <a:lnTo>
                    <a:pt x="1924766" y="0"/>
                  </a:lnTo>
                  <a:cubicBezTo>
                    <a:pt x="1941070" y="0"/>
                    <a:pt x="1956706" y="6477"/>
                    <a:pt x="1968235" y="18005"/>
                  </a:cubicBezTo>
                  <a:cubicBezTo>
                    <a:pt x="1979763" y="29534"/>
                    <a:pt x="1986240" y="45170"/>
                    <a:pt x="1986240" y="61474"/>
                  </a:cubicBezTo>
                  <a:lnTo>
                    <a:pt x="1986240" y="142139"/>
                  </a:lnTo>
                  <a:cubicBezTo>
                    <a:pt x="1986240" y="158443"/>
                    <a:pt x="1979763" y="174079"/>
                    <a:pt x="1968235" y="185607"/>
                  </a:cubicBezTo>
                  <a:cubicBezTo>
                    <a:pt x="1956706" y="197136"/>
                    <a:pt x="1941070" y="203613"/>
                    <a:pt x="1924766" y="203613"/>
                  </a:cubicBezTo>
                  <a:lnTo>
                    <a:pt x="61474" y="203613"/>
                  </a:lnTo>
                  <a:cubicBezTo>
                    <a:pt x="45170" y="203613"/>
                    <a:pt x="29534" y="197136"/>
                    <a:pt x="18005" y="185607"/>
                  </a:cubicBezTo>
                  <a:cubicBezTo>
                    <a:pt x="6477" y="174079"/>
                    <a:pt x="0" y="158443"/>
                    <a:pt x="0" y="142139"/>
                  </a:cubicBezTo>
                  <a:lnTo>
                    <a:pt x="0" y="61474"/>
                  </a:lnTo>
                  <a:cubicBezTo>
                    <a:pt x="0" y="45170"/>
                    <a:pt x="6477" y="29534"/>
                    <a:pt x="18005" y="18005"/>
                  </a:cubicBezTo>
                  <a:cubicBezTo>
                    <a:pt x="29534" y="6477"/>
                    <a:pt x="45170" y="0"/>
                    <a:pt x="61474" y="0"/>
                  </a:cubicBezTo>
                  <a:close/>
                </a:path>
              </a:pathLst>
            </a:custGeom>
            <a:solidFill>
              <a:srgbClr val="CF6207"/>
            </a:solidFill>
          </p:spPr>
          <p:txBody>
            <a:bodyPr/>
            <a:lstStyle/>
            <a:p>
              <a:endParaRPr lang="es-ES_tradnl" sz="1200"/>
            </a:p>
          </p:txBody>
        </p:sp>
        <p:sp>
          <p:nvSpPr>
            <p:cNvPr id="91" name="TextBox 91"/>
            <p:cNvSpPr txBox="1"/>
            <p:nvPr/>
          </p:nvSpPr>
          <p:spPr>
            <a:xfrm>
              <a:off x="0" y="-38100"/>
              <a:ext cx="1986240" cy="241713"/>
            </a:xfrm>
            <a:prstGeom prst="rect">
              <a:avLst/>
            </a:prstGeom>
          </p:spPr>
          <p:txBody>
            <a:bodyPr lIns="33867" tIns="33867" rIns="33867" bIns="33867" rtlCol="0" anchor="ctr"/>
            <a:lstStyle/>
            <a:p>
              <a:pPr algn="ctr">
                <a:lnSpc>
                  <a:spcPts val="1483"/>
                </a:lnSpc>
              </a:pPr>
              <a:r>
                <a:rPr lang="en-US" sz="1059" spc="79">
                  <a:solidFill>
                    <a:srgbClr val="FFFFFF"/>
                  </a:solidFill>
                  <a:latin typeface="Open Sans Bold"/>
                </a:rPr>
                <a:t>Requisitos habilitantes y de operación ( OT, OATs,  Transporte Especial, Mixto, carga)</a:t>
              </a:r>
            </a:p>
          </p:txBody>
        </p:sp>
      </p:grpSp>
      <p:grpSp>
        <p:nvGrpSpPr>
          <p:cNvPr id="92" name="Group 92"/>
          <p:cNvGrpSpPr/>
          <p:nvPr/>
        </p:nvGrpSpPr>
        <p:grpSpPr>
          <a:xfrm>
            <a:off x="4385272" y="5938672"/>
            <a:ext cx="4281920" cy="363563"/>
            <a:chOff x="0" y="0"/>
            <a:chExt cx="1986240" cy="168645"/>
          </a:xfrm>
        </p:grpSpPr>
        <p:sp>
          <p:nvSpPr>
            <p:cNvPr id="93" name="Freeform 93"/>
            <p:cNvSpPr/>
            <p:nvPr/>
          </p:nvSpPr>
          <p:spPr>
            <a:xfrm>
              <a:off x="0" y="0"/>
              <a:ext cx="1986240" cy="168645"/>
            </a:xfrm>
            <a:custGeom>
              <a:avLst/>
              <a:gdLst/>
              <a:ahLst/>
              <a:cxnLst/>
              <a:rect l="l" t="t" r="r" b="b"/>
              <a:pathLst>
                <a:path w="1986240" h="168645">
                  <a:moveTo>
                    <a:pt x="61474" y="0"/>
                  </a:moveTo>
                  <a:lnTo>
                    <a:pt x="1924766" y="0"/>
                  </a:lnTo>
                  <a:cubicBezTo>
                    <a:pt x="1941070" y="0"/>
                    <a:pt x="1956706" y="6477"/>
                    <a:pt x="1968235" y="18005"/>
                  </a:cubicBezTo>
                  <a:cubicBezTo>
                    <a:pt x="1979763" y="29534"/>
                    <a:pt x="1986240" y="45170"/>
                    <a:pt x="1986240" y="61474"/>
                  </a:cubicBezTo>
                  <a:lnTo>
                    <a:pt x="1986240" y="107171"/>
                  </a:lnTo>
                  <a:cubicBezTo>
                    <a:pt x="1986240" y="123475"/>
                    <a:pt x="1979763" y="139111"/>
                    <a:pt x="1968235" y="150640"/>
                  </a:cubicBezTo>
                  <a:cubicBezTo>
                    <a:pt x="1956706" y="162168"/>
                    <a:pt x="1941070" y="168645"/>
                    <a:pt x="1924766" y="168645"/>
                  </a:cubicBezTo>
                  <a:lnTo>
                    <a:pt x="61474" y="168645"/>
                  </a:lnTo>
                  <a:cubicBezTo>
                    <a:pt x="45170" y="168645"/>
                    <a:pt x="29534" y="162168"/>
                    <a:pt x="18005" y="150640"/>
                  </a:cubicBezTo>
                  <a:cubicBezTo>
                    <a:pt x="6477" y="139111"/>
                    <a:pt x="0" y="123475"/>
                    <a:pt x="0" y="107171"/>
                  </a:cubicBezTo>
                  <a:lnTo>
                    <a:pt x="0" y="61474"/>
                  </a:lnTo>
                  <a:cubicBezTo>
                    <a:pt x="0" y="45170"/>
                    <a:pt x="6477" y="29534"/>
                    <a:pt x="18005" y="18005"/>
                  </a:cubicBezTo>
                  <a:cubicBezTo>
                    <a:pt x="29534" y="6477"/>
                    <a:pt x="45170" y="0"/>
                    <a:pt x="61474" y="0"/>
                  </a:cubicBezTo>
                  <a:close/>
                </a:path>
              </a:pathLst>
            </a:custGeom>
            <a:solidFill>
              <a:srgbClr val="CF6207"/>
            </a:solidFill>
          </p:spPr>
          <p:txBody>
            <a:bodyPr/>
            <a:lstStyle/>
            <a:p>
              <a:endParaRPr lang="es-ES_tradnl" sz="1200"/>
            </a:p>
          </p:txBody>
        </p:sp>
        <p:sp>
          <p:nvSpPr>
            <p:cNvPr id="94" name="TextBox 94"/>
            <p:cNvSpPr txBox="1"/>
            <p:nvPr/>
          </p:nvSpPr>
          <p:spPr>
            <a:xfrm>
              <a:off x="0" y="-38100"/>
              <a:ext cx="1986240" cy="206745"/>
            </a:xfrm>
            <a:prstGeom prst="rect">
              <a:avLst/>
            </a:prstGeom>
          </p:spPr>
          <p:txBody>
            <a:bodyPr lIns="33867" tIns="33867" rIns="33867" bIns="33867" rtlCol="0" anchor="ctr"/>
            <a:lstStyle/>
            <a:p>
              <a:pPr algn="ctr">
                <a:lnSpc>
                  <a:spcPts val="1483"/>
                </a:lnSpc>
              </a:pPr>
              <a:r>
                <a:rPr lang="en-US" sz="1059" spc="79">
                  <a:solidFill>
                    <a:srgbClr val="FFFFFF"/>
                  </a:solidFill>
                  <a:latin typeface="Open Sans Bold"/>
                </a:rPr>
                <a:t>Seguimiento Terminales</a:t>
              </a:r>
            </a:p>
          </p:txBody>
        </p:sp>
      </p:grpSp>
      <p:sp>
        <p:nvSpPr>
          <p:cNvPr id="95" name="AutoShape 95"/>
          <p:cNvSpPr/>
          <p:nvPr/>
        </p:nvSpPr>
        <p:spPr>
          <a:xfrm flipV="1">
            <a:off x="8603959" y="3982660"/>
            <a:ext cx="541831"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96" name="AutoShape 96"/>
          <p:cNvSpPr/>
          <p:nvPr/>
        </p:nvSpPr>
        <p:spPr>
          <a:xfrm flipH="1">
            <a:off x="10584331" y="1177596"/>
            <a:ext cx="0" cy="399713"/>
          </a:xfrm>
          <a:prstGeom prst="line">
            <a:avLst/>
          </a:prstGeom>
          <a:ln w="47625" cap="flat">
            <a:solidFill>
              <a:srgbClr val="FF7400"/>
            </a:solidFill>
            <a:prstDash val="solid"/>
            <a:headEnd type="none" w="sm" len="sm"/>
            <a:tailEnd type="none" w="sm" len="sm"/>
          </a:ln>
        </p:spPr>
        <p:txBody>
          <a:bodyPr/>
          <a:lstStyle/>
          <a:p>
            <a:endParaRPr lang="es-ES_tradnl" sz="1200"/>
          </a:p>
        </p:txBody>
      </p:sp>
      <p:sp>
        <p:nvSpPr>
          <p:cNvPr id="97" name="Freeform 97"/>
          <p:cNvSpPr/>
          <p:nvPr/>
        </p:nvSpPr>
        <p:spPr>
          <a:xfrm>
            <a:off x="2336282" y="2617695"/>
            <a:ext cx="747701" cy="625350"/>
          </a:xfrm>
          <a:custGeom>
            <a:avLst/>
            <a:gdLst/>
            <a:ahLst/>
            <a:cxnLst/>
            <a:rect l="l" t="t" r="r" b="b"/>
            <a:pathLst>
              <a:path w="1121551" h="938025">
                <a:moveTo>
                  <a:pt x="0" y="0"/>
                </a:moveTo>
                <a:lnTo>
                  <a:pt x="1121551" y="0"/>
                </a:lnTo>
                <a:lnTo>
                  <a:pt x="1121551" y="938025"/>
                </a:lnTo>
                <a:lnTo>
                  <a:pt x="0" y="938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sz="1200"/>
          </a:p>
        </p:txBody>
      </p:sp>
      <p:sp>
        <p:nvSpPr>
          <p:cNvPr id="98" name="Freeform 98"/>
          <p:cNvSpPr/>
          <p:nvPr/>
        </p:nvSpPr>
        <p:spPr>
          <a:xfrm>
            <a:off x="7111251" y="1645789"/>
            <a:ext cx="1079171" cy="654171"/>
          </a:xfrm>
          <a:custGeom>
            <a:avLst/>
            <a:gdLst/>
            <a:ahLst/>
            <a:cxnLst/>
            <a:rect l="l" t="t" r="r" b="b"/>
            <a:pathLst>
              <a:path w="2122274" h="1529567">
                <a:moveTo>
                  <a:pt x="0" y="0"/>
                </a:moveTo>
                <a:lnTo>
                  <a:pt x="2122274" y="0"/>
                </a:lnTo>
                <a:lnTo>
                  <a:pt x="2122274" y="1529567"/>
                </a:lnTo>
                <a:lnTo>
                  <a:pt x="0" y="1529567"/>
                </a:lnTo>
                <a:lnTo>
                  <a:pt x="0" y="0"/>
                </a:lnTo>
                <a:close/>
              </a:path>
            </a:pathLst>
          </a:custGeom>
          <a:blipFill>
            <a:blip r:embed="rId7"/>
            <a:stretch>
              <a:fillRect/>
            </a:stretch>
          </a:blipFill>
        </p:spPr>
        <p:txBody>
          <a:bodyPr/>
          <a:lstStyle/>
          <a:p>
            <a:endParaRPr lang="es-ES_tradnl" sz="1200"/>
          </a:p>
        </p:txBody>
      </p:sp>
      <p:sp>
        <p:nvSpPr>
          <p:cNvPr id="99" name="Freeform 99"/>
          <p:cNvSpPr/>
          <p:nvPr/>
        </p:nvSpPr>
        <p:spPr>
          <a:xfrm>
            <a:off x="2433202" y="4194675"/>
            <a:ext cx="505009" cy="526051"/>
          </a:xfrm>
          <a:custGeom>
            <a:avLst/>
            <a:gdLst/>
            <a:ahLst/>
            <a:cxnLst/>
            <a:rect l="l" t="t" r="r" b="b"/>
            <a:pathLst>
              <a:path w="757513" h="789076">
                <a:moveTo>
                  <a:pt x="0" y="0"/>
                </a:moveTo>
                <a:lnTo>
                  <a:pt x="757513" y="0"/>
                </a:lnTo>
                <a:lnTo>
                  <a:pt x="757513" y="789076"/>
                </a:lnTo>
                <a:lnTo>
                  <a:pt x="0" y="789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_tradnl" sz="1200"/>
          </a:p>
        </p:txBody>
      </p:sp>
      <p:sp>
        <p:nvSpPr>
          <p:cNvPr id="100" name="Freeform 100"/>
          <p:cNvSpPr/>
          <p:nvPr/>
        </p:nvSpPr>
        <p:spPr>
          <a:xfrm>
            <a:off x="2398574" y="3452374"/>
            <a:ext cx="623117" cy="623117"/>
          </a:xfrm>
          <a:custGeom>
            <a:avLst/>
            <a:gdLst/>
            <a:ahLst/>
            <a:cxnLst/>
            <a:rect l="l" t="t" r="r" b="b"/>
            <a:pathLst>
              <a:path w="934676" h="934676">
                <a:moveTo>
                  <a:pt x="0" y="0"/>
                </a:moveTo>
                <a:lnTo>
                  <a:pt x="934676" y="0"/>
                </a:lnTo>
                <a:lnTo>
                  <a:pt x="934676" y="934676"/>
                </a:lnTo>
                <a:lnTo>
                  <a:pt x="0" y="9346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ES_tradnl" sz="1200"/>
          </a:p>
        </p:txBody>
      </p:sp>
      <p:sp>
        <p:nvSpPr>
          <p:cNvPr id="101" name="Freeform 101"/>
          <p:cNvSpPr/>
          <p:nvPr/>
        </p:nvSpPr>
        <p:spPr>
          <a:xfrm>
            <a:off x="2531572" y="4870017"/>
            <a:ext cx="406638" cy="553877"/>
          </a:xfrm>
          <a:custGeom>
            <a:avLst/>
            <a:gdLst/>
            <a:ahLst/>
            <a:cxnLst/>
            <a:rect l="l" t="t" r="r" b="b"/>
            <a:pathLst>
              <a:path w="609957" h="830815">
                <a:moveTo>
                  <a:pt x="0" y="0"/>
                </a:moveTo>
                <a:lnTo>
                  <a:pt x="609957" y="0"/>
                </a:lnTo>
                <a:lnTo>
                  <a:pt x="609957" y="830815"/>
                </a:lnTo>
                <a:lnTo>
                  <a:pt x="0" y="8308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ES_tradnl" sz="1200"/>
          </a:p>
        </p:txBody>
      </p:sp>
      <p:sp>
        <p:nvSpPr>
          <p:cNvPr id="102" name="TextBox 102"/>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103" name="AutoShape 103"/>
          <p:cNvSpPr/>
          <p:nvPr/>
        </p:nvSpPr>
        <p:spPr>
          <a:xfrm flipV="1">
            <a:off x="8651384" y="3383853"/>
            <a:ext cx="541831"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104" name="AutoShape 104"/>
          <p:cNvSpPr/>
          <p:nvPr/>
        </p:nvSpPr>
        <p:spPr>
          <a:xfrm flipV="1">
            <a:off x="8619835" y="4691519"/>
            <a:ext cx="541831"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105" name="AutoShape 105"/>
          <p:cNvSpPr/>
          <p:nvPr/>
        </p:nvSpPr>
        <p:spPr>
          <a:xfrm flipV="1">
            <a:off x="8619835" y="6104577"/>
            <a:ext cx="541831"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106" name="AutoShape 106"/>
          <p:cNvSpPr/>
          <p:nvPr/>
        </p:nvSpPr>
        <p:spPr>
          <a:xfrm flipV="1">
            <a:off x="8619835" y="5164153"/>
            <a:ext cx="541831" cy="0"/>
          </a:xfrm>
          <a:prstGeom prst="line">
            <a:avLst/>
          </a:prstGeom>
          <a:ln w="47625" cap="flat">
            <a:solidFill>
              <a:srgbClr val="CF6207"/>
            </a:solidFill>
            <a:prstDash val="solid"/>
            <a:headEnd type="none" w="sm" len="sm"/>
            <a:tailEnd type="none" w="sm" len="sm"/>
          </a:ln>
        </p:spPr>
        <p:txBody>
          <a:bodyPr/>
          <a:lstStyle/>
          <a:p>
            <a:endParaRPr lang="es-ES_tradnl" sz="1200"/>
          </a:p>
        </p:txBody>
      </p:sp>
      <p:sp>
        <p:nvSpPr>
          <p:cNvPr id="107" name="AutoShape 107"/>
          <p:cNvSpPr/>
          <p:nvPr/>
        </p:nvSpPr>
        <p:spPr>
          <a:xfrm flipV="1">
            <a:off x="8619835" y="5623948"/>
            <a:ext cx="541831" cy="0"/>
          </a:xfrm>
          <a:prstGeom prst="line">
            <a:avLst/>
          </a:prstGeom>
          <a:ln w="47625" cap="flat">
            <a:solidFill>
              <a:srgbClr val="CF6207"/>
            </a:solidFill>
            <a:prstDash val="solid"/>
            <a:headEnd type="none" w="sm" len="sm"/>
            <a:tailEnd type="none" w="sm" len="sm"/>
          </a:ln>
        </p:spPr>
        <p:txBody>
          <a:bodyPr/>
          <a:lstStyle/>
          <a:p>
            <a:endParaRPr lang="es-ES_tradnl" sz="1200"/>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3" name="Freeform 3"/>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4" name="Freeform 4"/>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grpSp>
        <p:nvGrpSpPr>
          <p:cNvPr id="5" name="Group 5"/>
          <p:cNvGrpSpPr/>
          <p:nvPr/>
        </p:nvGrpSpPr>
        <p:grpSpPr>
          <a:xfrm>
            <a:off x="-410946" y="6562929"/>
            <a:ext cx="12918261" cy="295071"/>
            <a:chOff x="0" y="0"/>
            <a:chExt cx="5103511" cy="116571"/>
          </a:xfrm>
        </p:grpSpPr>
        <p:sp>
          <p:nvSpPr>
            <p:cNvPr id="6" name="Freeform 6"/>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7" name="TextBox 7"/>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8" name="Freeform 8"/>
          <p:cNvSpPr/>
          <p:nvPr/>
        </p:nvSpPr>
        <p:spPr>
          <a:xfrm>
            <a:off x="6537886" y="4342251"/>
            <a:ext cx="1185330" cy="1185330"/>
          </a:xfrm>
          <a:custGeom>
            <a:avLst/>
            <a:gdLst/>
            <a:ahLst/>
            <a:cxnLst/>
            <a:rect l="l" t="t" r="r" b="b"/>
            <a:pathLst>
              <a:path w="1777995" h="1777995">
                <a:moveTo>
                  <a:pt x="0" y="0"/>
                </a:moveTo>
                <a:lnTo>
                  <a:pt x="1777995" y="0"/>
                </a:lnTo>
                <a:lnTo>
                  <a:pt x="1777995" y="1777995"/>
                </a:lnTo>
                <a:lnTo>
                  <a:pt x="0" y="1777995"/>
                </a:lnTo>
                <a:lnTo>
                  <a:pt x="0" y="0"/>
                </a:lnTo>
                <a:close/>
              </a:path>
            </a:pathLst>
          </a:custGeom>
          <a:blipFill>
            <a:blip r:embed="rId5">
              <a:alphaModFix amt="77000"/>
            </a:blip>
            <a:stretch>
              <a:fillRect/>
            </a:stretch>
          </a:blipFill>
        </p:spPr>
        <p:txBody>
          <a:bodyPr/>
          <a:lstStyle/>
          <a:p>
            <a:endParaRPr lang="es-ES_tradnl" sz="1200"/>
          </a:p>
        </p:txBody>
      </p:sp>
      <p:sp>
        <p:nvSpPr>
          <p:cNvPr id="9" name="Freeform 9"/>
          <p:cNvSpPr/>
          <p:nvPr/>
        </p:nvSpPr>
        <p:spPr>
          <a:xfrm>
            <a:off x="8857544" y="1794228"/>
            <a:ext cx="2598262" cy="1098682"/>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_tradnl" sz="1200"/>
          </a:p>
        </p:txBody>
      </p:sp>
      <p:sp>
        <p:nvSpPr>
          <p:cNvPr id="11" name="TextBox 11"/>
          <p:cNvSpPr txBox="1"/>
          <p:nvPr/>
        </p:nvSpPr>
        <p:spPr>
          <a:xfrm>
            <a:off x="8970401" y="3198304"/>
            <a:ext cx="2439329" cy="825547"/>
          </a:xfrm>
          <a:prstGeom prst="rect">
            <a:avLst/>
          </a:prstGeom>
        </p:spPr>
        <p:txBody>
          <a:bodyPr wrap="square" lIns="0" tIns="0" rIns="0" bIns="0" rtlCol="0" anchor="t">
            <a:spAutoFit/>
          </a:bodyPr>
          <a:lstStyle>
            <a:defPPr>
              <a:defRPr lang="es-CO"/>
            </a:defPPr>
            <a:lvl1pPr algn="ctr">
              <a:lnSpc>
                <a:spcPts val="2201"/>
              </a:lnSpc>
              <a:defRPr sz="1200" b="1" spc="110">
                <a:solidFill>
                  <a:schemeClr val="tx2">
                    <a:lumMod val="50000"/>
                  </a:schemeClr>
                </a:solidFill>
                <a:latin typeface="Raleway Bold"/>
              </a:defRPr>
            </a:lvl1pPr>
          </a:lstStyle>
          <a:p>
            <a:r>
              <a:rPr lang="en-US" dirty="0"/>
              <a:t>DIGITALIZAR Y AUTOMATIZAR PROCESOS OPERATIVOS Y MISIONALES</a:t>
            </a:r>
          </a:p>
        </p:txBody>
      </p:sp>
      <p:sp>
        <p:nvSpPr>
          <p:cNvPr id="13" name="Freeform 13"/>
          <p:cNvSpPr/>
          <p:nvPr/>
        </p:nvSpPr>
        <p:spPr>
          <a:xfrm>
            <a:off x="234171" y="3081188"/>
            <a:ext cx="2626035" cy="1216380"/>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_tradnl" sz="1200"/>
          </a:p>
        </p:txBody>
      </p:sp>
      <p:sp>
        <p:nvSpPr>
          <p:cNvPr id="14" name="TextBox 14"/>
          <p:cNvSpPr txBox="1"/>
          <p:nvPr/>
        </p:nvSpPr>
        <p:spPr>
          <a:xfrm>
            <a:off x="261945" y="3243516"/>
            <a:ext cx="2598262" cy="816506"/>
          </a:xfrm>
          <a:prstGeom prst="rect">
            <a:avLst/>
          </a:prstGeom>
        </p:spPr>
        <p:txBody>
          <a:bodyPr wrap="square" lIns="0" tIns="0" rIns="0" bIns="0" rtlCol="0" anchor="t">
            <a:spAutoFit/>
          </a:bodyPr>
          <a:lstStyle/>
          <a:p>
            <a:pPr algn="ctr">
              <a:lnSpc>
                <a:spcPts val="2201"/>
              </a:lnSpc>
            </a:pPr>
            <a:r>
              <a:rPr lang="en-US" sz="1200" b="1" spc="110" dirty="0">
                <a:solidFill>
                  <a:schemeClr val="tx2">
                    <a:lumMod val="50000"/>
                  </a:schemeClr>
                </a:solidFill>
                <a:latin typeface="Raleway Bold"/>
              </a:rPr>
              <a:t>FACILITAR EL REPORTRE DE LA INFORMACION  A TRAVES DE CANALES 100% DIGITALES</a:t>
            </a:r>
          </a:p>
        </p:txBody>
      </p:sp>
      <p:sp>
        <p:nvSpPr>
          <p:cNvPr id="16" name="AutoShape 16"/>
          <p:cNvSpPr/>
          <p:nvPr/>
        </p:nvSpPr>
        <p:spPr>
          <a:xfrm flipV="1">
            <a:off x="2839488" y="3523525"/>
            <a:ext cx="1689879" cy="167666"/>
          </a:xfrm>
          <a:prstGeom prst="line">
            <a:avLst/>
          </a:prstGeom>
          <a:ln w="38100" cap="flat">
            <a:solidFill>
              <a:srgbClr val="000000"/>
            </a:solidFill>
            <a:prstDash val="solid"/>
            <a:headEnd type="none" w="sm" len="sm"/>
            <a:tailEnd type="none" w="sm" len="sm"/>
          </a:ln>
        </p:spPr>
        <p:txBody>
          <a:bodyPr/>
          <a:lstStyle/>
          <a:p>
            <a:endParaRPr lang="es-ES_tradnl" sz="1200"/>
          </a:p>
        </p:txBody>
      </p:sp>
      <p:sp>
        <p:nvSpPr>
          <p:cNvPr id="17" name="Freeform 17"/>
          <p:cNvSpPr/>
          <p:nvPr/>
        </p:nvSpPr>
        <p:spPr>
          <a:xfrm>
            <a:off x="234171" y="1733243"/>
            <a:ext cx="2626035" cy="1098682"/>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_tradnl" sz="1200"/>
          </a:p>
        </p:txBody>
      </p:sp>
      <p:sp>
        <p:nvSpPr>
          <p:cNvPr id="18" name="Freeform 18"/>
          <p:cNvSpPr/>
          <p:nvPr/>
        </p:nvSpPr>
        <p:spPr>
          <a:xfrm>
            <a:off x="234171" y="4499449"/>
            <a:ext cx="2626035" cy="1098682"/>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_tradnl" sz="1200"/>
          </a:p>
        </p:txBody>
      </p:sp>
      <p:sp>
        <p:nvSpPr>
          <p:cNvPr id="20" name="AutoShape 20"/>
          <p:cNvSpPr/>
          <p:nvPr/>
        </p:nvSpPr>
        <p:spPr>
          <a:xfrm>
            <a:off x="2907039" y="2292413"/>
            <a:ext cx="1508324" cy="553421"/>
          </a:xfrm>
          <a:prstGeom prst="line">
            <a:avLst/>
          </a:prstGeom>
          <a:ln w="38100" cap="flat">
            <a:solidFill>
              <a:srgbClr val="000000"/>
            </a:solidFill>
            <a:prstDash val="solid"/>
            <a:headEnd type="none" w="sm" len="sm"/>
            <a:tailEnd type="none" w="sm" len="sm"/>
          </a:ln>
        </p:spPr>
        <p:txBody>
          <a:bodyPr/>
          <a:lstStyle/>
          <a:p>
            <a:endParaRPr lang="es-ES_tradnl" sz="1200"/>
          </a:p>
        </p:txBody>
      </p:sp>
      <p:sp>
        <p:nvSpPr>
          <p:cNvPr id="21" name="AutoShape 21"/>
          <p:cNvSpPr/>
          <p:nvPr/>
        </p:nvSpPr>
        <p:spPr>
          <a:xfrm flipV="1">
            <a:off x="2837684" y="4254574"/>
            <a:ext cx="1767897" cy="717582"/>
          </a:xfrm>
          <a:prstGeom prst="line">
            <a:avLst/>
          </a:prstGeom>
          <a:ln w="38100" cap="flat">
            <a:solidFill>
              <a:srgbClr val="000000"/>
            </a:solidFill>
            <a:prstDash val="solid"/>
            <a:headEnd type="none" w="sm" len="sm"/>
            <a:tailEnd type="none" w="sm" len="sm"/>
          </a:ln>
        </p:spPr>
        <p:txBody>
          <a:bodyPr/>
          <a:lstStyle/>
          <a:p>
            <a:endParaRPr lang="es-ES_tradnl" sz="1200"/>
          </a:p>
        </p:txBody>
      </p:sp>
      <p:sp>
        <p:nvSpPr>
          <p:cNvPr id="22" name="AutoShape 22"/>
          <p:cNvSpPr/>
          <p:nvPr/>
        </p:nvSpPr>
        <p:spPr>
          <a:xfrm flipV="1">
            <a:off x="7489345" y="2304203"/>
            <a:ext cx="1368199" cy="401814"/>
          </a:xfrm>
          <a:prstGeom prst="line">
            <a:avLst/>
          </a:prstGeom>
          <a:ln w="38100" cap="flat">
            <a:solidFill>
              <a:srgbClr val="000000"/>
            </a:solidFill>
            <a:prstDash val="solid"/>
            <a:headEnd type="none" w="sm" len="sm"/>
            <a:tailEnd type="none" w="sm" len="sm"/>
          </a:ln>
        </p:spPr>
        <p:txBody>
          <a:bodyPr/>
          <a:lstStyle/>
          <a:p>
            <a:endParaRPr lang="es-ES_tradnl" sz="1200"/>
          </a:p>
        </p:txBody>
      </p:sp>
      <p:sp>
        <p:nvSpPr>
          <p:cNvPr id="23" name="AutoShape 23"/>
          <p:cNvSpPr/>
          <p:nvPr/>
        </p:nvSpPr>
        <p:spPr>
          <a:xfrm>
            <a:off x="7485389" y="3578556"/>
            <a:ext cx="1372156" cy="5107"/>
          </a:xfrm>
          <a:prstGeom prst="line">
            <a:avLst/>
          </a:prstGeom>
          <a:ln w="38100" cap="flat">
            <a:solidFill>
              <a:srgbClr val="000000"/>
            </a:solidFill>
            <a:prstDash val="solid"/>
            <a:headEnd type="none" w="sm" len="sm"/>
            <a:tailEnd type="none" w="sm" len="sm"/>
          </a:ln>
        </p:spPr>
        <p:txBody>
          <a:bodyPr/>
          <a:lstStyle/>
          <a:p>
            <a:endParaRPr lang="es-ES_tradnl" sz="1200"/>
          </a:p>
        </p:txBody>
      </p:sp>
      <p:sp>
        <p:nvSpPr>
          <p:cNvPr id="24" name="AutoShape 24"/>
          <p:cNvSpPr/>
          <p:nvPr/>
        </p:nvSpPr>
        <p:spPr>
          <a:xfrm>
            <a:off x="7352633" y="4179869"/>
            <a:ext cx="1504912" cy="609233"/>
          </a:xfrm>
          <a:prstGeom prst="line">
            <a:avLst/>
          </a:prstGeom>
          <a:ln w="38100" cap="flat">
            <a:solidFill>
              <a:srgbClr val="000000"/>
            </a:solidFill>
            <a:prstDash val="solid"/>
            <a:headEnd type="none" w="sm" len="sm"/>
            <a:tailEnd type="none" w="sm" len="sm"/>
          </a:ln>
        </p:spPr>
        <p:txBody>
          <a:bodyPr/>
          <a:lstStyle/>
          <a:p>
            <a:endParaRPr lang="es-ES_tradnl" sz="1200"/>
          </a:p>
        </p:txBody>
      </p:sp>
      <p:sp>
        <p:nvSpPr>
          <p:cNvPr id="25" name="Freeform 25"/>
          <p:cNvSpPr/>
          <p:nvPr/>
        </p:nvSpPr>
        <p:spPr>
          <a:xfrm>
            <a:off x="8863259" y="3029216"/>
            <a:ext cx="2605930" cy="1098682"/>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_tradnl" sz="1200"/>
          </a:p>
        </p:txBody>
      </p:sp>
      <p:sp>
        <p:nvSpPr>
          <p:cNvPr id="26" name="Freeform 26"/>
          <p:cNvSpPr/>
          <p:nvPr/>
        </p:nvSpPr>
        <p:spPr>
          <a:xfrm>
            <a:off x="8863259" y="4254575"/>
            <a:ext cx="2605930" cy="1098682"/>
          </a:xfrm>
          <a:custGeom>
            <a:avLst/>
            <a:gdLst/>
            <a:ahLst/>
            <a:cxnLst/>
            <a:rect l="l" t="t" r="r" b="b"/>
            <a:pathLst>
              <a:path w="3612334" h="1648023">
                <a:moveTo>
                  <a:pt x="0" y="0"/>
                </a:moveTo>
                <a:lnTo>
                  <a:pt x="3612334" y="0"/>
                </a:lnTo>
                <a:lnTo>
                  <a:pt x="3612334" y="1648023"/>
                </a:lnTo>
                <a:lnTo>
                  <a:pt x="0" y="16480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ES_tradnl" sz="1200"/>
          </a:p>
        </p:txBody>
      </p:sp>
      <p:sp>
        <p:nvSpPr>
          <p:cNvPr id="27" name="Freeform 27"/>
          <p:cNvSpPr/>
          <p:nvPr/>
        </p:nvSpPr>
        <p:spPr>
          <a:xfrm>
            <a:off x="4464123" y="1837771"/>
            <a:ext cx="2944104" cy="2824655"/>
          </a:xfrm>
          <a:custGeom>
            <a:avLst/>
            <a:gdLst/>
            <a:ahLst/>
            <a:cxnLst/>
            <a:rect l="l" t="t" r="r" b="b"/>
            <a:pathLst>
              <a:path w="4416156" h="4236983">
                <a:moveTo>
                  <a:pt x="0" y="0"/>
                </a:moveTo>
                <a:lnTo>
                  <a:pt x="4416156" y="0"/>
                </a:lnTo>
                <a:lnTo>
                  <a:pt x="4416156" y="4236983"/>
                </a:lnTo>
                <a:lnTo>
                  <a:pt x="0" y="42369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ES_tradnl" sz="1200"/>
          </a:p>
        </p:txBody>
      </p:sp>
      <p:sp>
        <p:nvSpPr>
          <p:cNvPr id="28" name="TextBox 28"/>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9" name="TextBox 29"/>
          <p:cNvSpPr txBox="1"/>
          <p:nvPr/>
        </p:nvSpPr>
        <p:spPr>
          <a:xfrm>
            <a:off x="570465" y="5783372"/>
            <a:ext cx="10686671" cy="538609"/>
          </a:xfrm>
          <a:prstGeom prst="rect">
            <a:avLst/>
          </a:prstGeom>
        </p:spPr>
        <p:txBody>
          <a:bodyPr wrap="square" lIns="0" tIns="0" rIns="0" bIns="0" rtlCol="0" anchor="t">
            <a:spAutoFit/>
          </a:bodyPr>
          <a:lstStyle/>
          <a:p>
            <a:pPr algn="ctr">
              <a:lnSpc>
                <a:spcPts val="2147"/>
              </a:lnSpc>
            </a:pPr>
            <a:r>
              <a:rPr lang="es-CO" sz="1800" b="1" kern="100" dirty="0">
                <a:effectLst/>
                <a:latin typeface="Aptos" panose="020B0004020202020204" pitchFamily="34" charset="0"/>
                <a:ea typeface="Aptos" panose="020B0004020202020204" pitchFamily="34" charset="0"/>
                <a:cs typeface="Times New Roman" panose="02020603050405020304" pitchFamily="18" charset="0"/>
              </a:rPr>
              <a:t>Propósito: </a:t>
            </a:r>
            <a:r>
              <a:rPr lang="es-CO" sz="1800" b="1" i="1" u="sng" kern="100" dirty="0">
                <a:solidFill>
                  <a:schemeClr val="accent2">
                    <a:lumMod val="50000"/>
                  </a:schemeClr>
                </a:solidFill>
                <a:effectLst/>
                <a:latin typeface="Aptos" panose="020B0004020202020204" pitchFamily="34" charset="0"/>
                <a:ea typeface="Aptos" panose="020B0004020202020204" pitchFamily="34" charset="0"/>
                <a:cs typeface="Times New Roman" panose="02020603050405020304" pitchFamily="18" charset="0"/>
              </a:rPr>
              <a:t>“Mejorar la eficiencia, transparencia y agilidad en los procesos de inspección, vigilancia y control en el sector del </a:t>
            </a:r>
            <a:r>
              <a:rPr lang="es-ES_tradnl" sz="1800" b="1" i="1" u="sng" kern="100" dirty="0">
                <a:solidFill>
                  <a:schemeClr val="accent2">
                    <a:lumMod val="50000"/>
                  </a:schemeClr>
                </a:solidFill>
                <a:effectLst/>
                <a:latin typeface="Aptos" panose="020B0004020202020204" pitchFamily="34" charset="0"/>
                <a:ea typeface="Aptos" panose="020B0004020202020204" pitchFamily="34" charset="0"/>
                <a:cs typeface="Times New Roman" panose="02020603050405020304" pitchFamily="18" charset="0"/>
              </a:rPr>
              <a:t>transporte</a:t>
            </a:r>
            <a:r>
              <a:rPr lang="es-CO" sz="1800" b="1" i="1" u="sng" kern="100" dirty="0">
                <a:solidFill>
                  <a:schemeClr val="accent2">
                    <a:lumMod val="50000"/>
                  </a:schemeClr>
                </a:solidFill>
                <a:effectLst/>
                <a:latin typeface="Aptos" panose="020B0004020202020204" pitchFamily="34" charset="0"/>
                <a:ea typeface="Aptos" panose="020B0004020202020204" pitchFamily="34" charset="0"/>
                <a:cs typeface="Times New Roman" panose="02020603050405020304" pitchFamily="18" charset="0"/>
              </a:rPr>
              <a:t> a través de Tecnologías Digitales” </a:t>
            </a:r>
            <a:endParaRPr lang="es-CO" sz="1800" b="1" kern="100" dirty="0">
              <a:solidFill>
                <a:schemeClr val="accent2">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0" name="TextBox 30"/>
          <p:cNvSpPr txBox="1"/>
          <p:nvPr/>
        </p:nvSpPr>
        <p:spPr>
          <a:xfrm>
            <a:off x="2257484" y="318929"/>
            <a:ext cx="6600061" cy="553421"/>
          </a:xfrm>
          <a:prstGeom prst="rect">
            <a:avLst/>
          </a:prstGeom>
        </p:spPr>
        <p:txBody>
          <a:bodyPr lIns="0" tIns="0" rIns="0" bIns="0" rtlCol="0" anchor="t">
            <a:spAutoFit/>
          </a:bodyPr>
          <a:lstStyle/>
          <a:p>
            <a:pPr algn="ctr">
              <a:lnSpc>
                <a:spcPts val="4338"/>
              </a:lnSpc>
            </a:pPr>
            <a:r>
              <a:rPr lang="en-US" sz="4131">
                <a:solidFill>
                  <a:srgbClr val="000000"/>
                </a:solidFill>
                <a:latin typeface="Raleway Heavy"/>
              </a:rPr>
              <a:t>Transformación Digital</a:t>
            </a:r>
          </a:p>
        </p:txBody>
      </p:sp>
      <p:sp>
        <p:nvSpPr>
          <p:cNvPr id="31" name="TextBox 14">
            <a:extLst>
              <a:ext uri="{FF2B5EF4-FFF2-40B4-BE49-F238E27FC236}">
                <a16:creationId xmlns:a16="http://schemas.microsoft.com/office/drawing/2014/main" id="{F1D8806E-007F-5F3A-6046-6A4B812AD584}"/>
              </a:ext>
            </a:extLst>
          </p:cNvPr>
          <p:cNvSpPr txBox="1"/>
          <p:nvPr/>
        </p:nvSpPr>
        <p:spPr>
          <a:xfrm>
            <a:off x="261945" y="1733988"/>
            <a:ext cx="2598262" cy="1098634"/>
          </a:xfrm>
          <a:prstGeom prst="rect">
            <a:avLst/>
          </a:prstGeom>
        </p:spPr>
        <p:txBody>
          <a:bodyPr wrap="square" lIns="0" tIns="0" rIns="0" bIns="0" rtlCol="0" anchor="t">
            <a:spAutoFit/>
          </a:bodyPr>
          <a:lstStyle/>
          <a:p>
            <a:pPr algn="ctr">
              <a:lnSpc>
                <a:spcPts val="2201"/>
              </a:lnSpc>
            </a:pPr>
            <a:r>
              <a:rPr lang="en-US" sz="1200" b="1" spc="110" dirty="0">
                <a:solidFill>
                  <a:schemeClr val="tx2">
                    <a:lumMod val="50000"/>
                  </a:schemeClr>
                </a:solidFill>
                <a:latin typeface="Raleway Bold"/>
              </a:rPr>
              <a:t>FORTALECER LA CONFIANZA  Y MEJORAR EL RELACIONAMIENTO CON NUESTROS VIGILADOS Y USUARIOS</a:t>
            </a:r>
          </a:p>
        </p:txBody>
      </p:sp>
      <p:sp>
        <p:nvSpPr>
          <p:cNvPr id="32" name="TextBox 14">
            <a:extLst>
              <a:ext uri="{FF2B5EF4-FFF2-40B4-BE49-F238E27FC236}">
                <a16:creationId xmlns:a16="http://schemas.microsoft.com/office/drawing/2014/main" id="{49439328-49DA-5296-FDB9-35195EDB8694}"/>
              </a:ext>
            </a:extLst>
          </p:cNvPr>
          <p:cNvSpPr txBox="1"/>
          <p:nvPr/>
        </p:nvSpPr>
        <p:spPr>
          <a:xfrm>
            <a:off x="8976624" y="1947443"/>
            <a:ext cx="2409408" cy="816506"/>
          </a:xfrm>
          <a:prstGeom prst="rect">
            <a:avLst/>
          </a:prstGeom>
        </p:spPr>
        <p:txBody>
          <a:bodyPr wrap="square" lIns="0" tIns="0" rIns="0" bIns="0" rtlCol="0" anchor="t">
            <a:spAutoFit/>
          </a:bodyPr>
          <a:lstStyle>
            <a:defPPr>
              <a:defRPr lang="es-CO"/>
            </a:defPPr>
            <a:lvl1pPr algn="ctr">
              <a:lnSpc>
                <a:spcPts val="2201"/>
              </a:lnSpc>
              <a:defRPr sz="1200" b="1" spc="110">
                <a:solidFill>
                  <a:schemeClr val="tx2">
                    <a:lumMod val="50000"/>
                  </a:schemeClr>
                </a:solidFill>
                <a:latin typeface="Raleway Bold"/>
              </a:defRPr>
            </a:lvl1pPr>
          </a:lstStyle>
          <a:p>
            <a:r>
              <a:rPr lang="en-US" dirty="0"/>
              <a:t>DECISION OBJETIVAS BASADAS EN DATOS Y EVIDENCIAS DIGITALES</a:t>
            </a:r>
          </a:p>
        </p:txBody>
      </p:sp>
      <p:sp>
        <p:nvSpPr>
          <p:cNvPr id="34" name="TextBox 14">
            <a:extLst>
              <a:ext uri="{FF2B5EF4-FFF2-40B4-BE49-F238E27FC236}">
                <a16:creationId xmlns:a16="http://schemas.microsoft.com/office/drawing/2014/main" id="{4806C23D-E447-032E-DAE3-360A9113B14C}"/>
              </a:ext>
            </a:extLst>
          </p:cNvPr>
          <p:cNvSpPr txBox="1"/>
          <p:nvPr/>
        </p:nvSpPr>
        <p:spPr>
          <a:xfrm>
            <a:off x="8977929" y="4414713"/>
            <a:ext cx="2376590" cy="816506"/>
          </a:xfrm>
          <a:prstGeom prst="rect">
            <a:avLst/>
          </a:prstGeom>
        </p:spPr>
        <p:txBody>
          <a:bodyPr wrap="square" lIns="0" tIns="0" rIns="0" bIns="0" rtlCol="0" anchor="t">
            <a:spAutoFit/>
          </a:bodyPr>
          <a:lstStyle>
            <a:defPPr>
              <a:defRPr lang="es-CO"/>
            </a:defPPr>
            <a:lvl1pPr algn="ctr">
              <a:lnSpc>
                <a:spcPts val="2201"/>
              </a:lnSpc>
              <a:defRPr sz="1200" b="1" spc="110">
                <a:solidFill>
                  <a:schemeClr val="tx2">
                    <a:lumMod val="50000"/>
                  </a:schemeClr>
                </a:solidFill>
                <a:latin typeface="Raleway Bold"/>
              </a:defRPr>
            </a:lvl1pPr>
          </a:lstStyle>
          <a:p>
            <a:r>
              <a:rPr lang="en-US" dirty="0"/>
              <a:t>INTEROPERABILIDAD CON ACTORES RELACIONADAS CON EL SECTOR TRANSPORTE</a:t>
            </a:r>
          </a:p>
        </p:txBody>
      </p:sp>
      <p:sp>
        <p:nvSpPr>
          <p:cNvPr id="35" name="TextBox 14">
            <a:extLst>
              <a:ext uri="{FF2B5EF4-FFF2-40B4-BE49-F238E27FC236}">
                <a16:creationId xmlns:a16="http://schemas.microsoft.com/office/drawing/2014/main" id="{B63540A5-A604-FC85-A99C-0235FEEA5BBC}"/>
              </a:ext>
            </a:extLst>
          </p:cNvPr>
          <p:cNvSpPr txBox="1"/>
          <p:nvPr/>
        </p:nvSpPr>
        <p:spPr>
          <a:xfrm>
            <a:off x="239422" y="4626662"/>
            <a:ext cx="2598262" cy="816506"/>
          </a:xfrm>
          <a:prstGeom prst="rect">
            <a:avLst/>
          </a:prstGeom>
        </p:spPr>
        <p:txBody>
          <a:bodyPr wrap="square" lIns="0" tIns="0" rIns="0" bIns="0" rtlCol="0" anchor="t">
            <a:spAutoFit/>
          </a:bodyPr>
          <a:lstStyle/>
          <a:p>
            <a:pPr algn="ctr">
              <a:lnSpc>
                <a:spcPts val="2201"/>
              </a:lnSpc>
            </a:pPr>
            <a:r>
              <a:rPr lang="en-US" sz="1200" b="1" spc="110" dirty="0">
                <a:solidFill>
                  <a:schemeClr val="tx2">
                    <a:lumMod val="50000"/>
                  </a:schemeClr>
                </a:solidFill>
                <a:latin typeface="Raleway Bold"/>
              </a:rPr>
              <a:t>OPTIMIZAR LA SOLICITUD DE INFORMACION “SOLO SI ES  NECESARIO”</a:t>
            </a:r>
          </a:p>
        </p:txBody>
      </p:sp>
      <p:pic>
        <p:nvPicPr>
          <p:cNvPr id="37" name="Picture 10">
            <a:extLst>
              <a:ext uri="{FF2B5EF4-FFF2-40B4-BE49-F238E27FC236}">
                <a16:creationId xmlns:a16="http://schemas.microsoft.com/office/drawing/2014/main" id="{42326240-DACC-16B6-4A66-CDCA8F872753}"/>
              </a:ext>
            </a:extLst>
          </p:cNvPr>
          <p:cNvPicPr>
            <a:picLocks noChangeAspect="1"/>
          </p:cNvPicPr>
          <p:nvPr/>
        </p:nvPicPr>
        <p:blipFill>
          <a:blip r:embed="rId10"/>
          <a:srcRect/>
          <a:stretch>
            <a:fillRect/>
          </a:stretch>
        </p:blipFill>
        <p:spPr>
          <a:xfrm>
            <a:off x="5557514" y="4752459"/>
            <a:ext cx="685032" cy="520624"/>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019" y="2555648"/>
            <a:ext cx="3626570" cy="3372710"/>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p>
        </p:txBody>
      </p:sp>
      <p:sp>
        <p:nvSpPr>
          <p:cNvPr id="3" name="TextBox 3"/>
          <p:cNvSpPr txBox="1"/>
          <p:nvPr/>
        </p:nvSpPr>
        <p:spPr>
          <a:xfrm>
            <a:off x="2258554" y="276514"/>
            <a:ext cx="6600061" cy="658706"/>
          </a:xfrm>
          <a:prstGeom prst="rect">
            <a:avLst/>
          </a:prstGeom>
        </p:spPr>
        <p:txBody>
          <a:bodyPr lIns="0" tIns="0" rIns="0" bIns="0" rtlCol="0" anchor="t">
            <a:spAutoFit/>
          </a:bodyPr>
          <a:lstStyle/>
          <a:p>
            <a:pPr algn="ctr">
              <a:lnSpc>
                <a:spcPts val="5318"/>
              </a:lnSpc>
            </a:pPr>
            <a:r>
              <a:rPr lang="en-US" sz="4000" dirty="0" err="1">
                <a:solidFill>
                  <a:srgbClr val="000000"/>
                </a:solidFill>
                <a:latin typeface="Raleway Heavy"/>
              </a:rPr>
              <a:t>Proyectos</a:t>
            </a:r>
            <a:r>
              <a:rPr lang="en-US" sz="4000" dirty="0">
                <a:solidFill>
                  <a:srgbClr val="000000"/>
                </a:solidFill>
                <a:latin typeface="Raleway Heavy"/>
              </a:rPr>
              <a:t> </a:t>
            </a:r>
            <a:r>
              <a:rPr lang="en-US" sz="4000" dirty="0" err="1">
                <a:solidFill>
                  <a:srgbClr val="000000"/>
                </a:solidFill>
                <a:latin typeface="Raleway Heavy"/>
              </a:rPr>
              <a:t>Estrategicos</a:t>
            </a:r>
            <a:r>
              <a:rPr lang="en-US" sz="4000" dirty="0">
                <a:solidFill>
                  <a:srgbClr val="000000"/>
                </a:solidFill>
                <a:latin typeface="Raleway Heavy"/>
              </a:rPr>
              <a:t> + TIC</a:t>
            </a:r>
          </a:p>
        </p:txBody>
      </p:sp>
      <p:sp>
        <p:nvSpPr>
          <p:cNvPr id="4" name="Freeform 4"/>
          <p:cNvSpPr/>
          <p:nvPr/>
        </p:nvSpPr>
        <p:spPr>
          <a:xfrm>
            <a:off x="4241946" y="2555648"/>
            <a:ext cx="3626570" cy="3372710"/>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p>
        </p:txBody>
      </p:sp>
      <p:sp>
        <p:nvSpPr>
          <p:cNvPr id="5" name="Freeform 5"/>
          <p:cNvSpPr/>
          <p:nvPr/>
        </p:nvSpPr>
        <p:spPr>
          <a:xfrm>
            <a:off x="8464412" y="2555648"/>
            <a:ext cx="3626570" cy="3372710"/>
          </a:xfrm>
          <a:custGeom>
            <a:avLst/>
            <a:gdLst/>
            <a:ahLst/>
            <a:cxnLst/>
            <a:rect l="l" t="t" r="r" b="b"/>
            <a:pathLst>
              <a:path w="5439855" h="5059065">
                <a:moveTo>
                  <a:pt x="0" y="0"/>
                </a:moveTo>
                <a:lnTo>
                  <a:pt x="5439855" y="0"/>
                </a:lnTo>
                <a:lnTo>
                  <a:pt x="5439855" y="5059065"/>
                </a:lnTo>
                <a:lnTo>
                  <a:pt x="0" y="50590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_tradnl" sz="1200"/>
          </a:p>
        </p:txBody>
      </p:sp>
      <p:sp>
        <p:nvSpPr>
          <p:cNvPr id="6" name="Freeform 6"/>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4"/>
            <a:stretch>
              <a:fillRect/>
            </a:stretch>
          </a:blipFill>
        </p:spPr>
        <p:txBody>
          <a:bodyPr/>
          <a:lstStyle/>
          <a:p>
            <a:endParaRPr lang="es-ES_tradnl" sz="1200"/>
          </a:p>
        </p:txBody>
      </p:sp>
      <p:sp>
        <p:nvSpPr>
          <p:cNvPr id="7" name="Freeform 7"/>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5"/>
            <a:stretch>
              <a:fillRect/>
            </a:stretch>
          </a:blipFill>
        </p:spPr>
        <p:txBody>
          <a:bodyPr/>
          <a:lstStyle/>
          <a:p>
            <a:endParaRPr lang="es-ES_tradnl" sz="1200"/>
          </a:p>
        </p:txBody>
      </p:sp>
      <p:sp>
        <p:nvSpPr>
          <p:cNvPr id="8" name="Freeform 8"/>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6"/>
            <a:stretch>
              <a:fillRect/>
            </a:stretch>
          </a:blipFill>
        </p:spPr>
        <p:txBody>
          <a:bodyPr/>
          <a:lstStyle/>
          <a:p>
            <a:endParaRPr lang="es-ES_tradnl" sz="1200"/>
          </a:p>
        </p:txBody>
      </p:sp>
      <p:grpSp>
        <p:nvGrpSpPr>
          <p:cNvPr id="9" name="Group 9"/>
          <p:cNvGrpSpPr/>
          <p:nvPr/>
        </p:nvGrpSpPr>
        <p:grpSpPr>
          <a:xfrm>
            <a:off x="-410946" y="6562929"/>
            <a:ext cx="12918261" cy="295071"/>
            <a:chOff x="0" y="0"/>
            <a:chExt cx="5103511" cy="116571"/>
          </a:xfrm>
        </p:grpSpPr>
        <p:sp>
          <p:nvSpPr>
            <p:cNvPr id="10" name="Freeform 10"/>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11" name="TextBox 11"/>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12" name="Freeform 12"/>
          <p:cNvSpPr/>
          <p:nvPr/>
        </p:nvSpPr>
        <p:spPr>
          <a:xfrm>
            <a:off x="2877740" y="1375896"/>
            <a:ext cx="756920" cy="756920"/>
          </a:xfrm>
          <a:custGeom>
            <a:avLst/>
            <a:gdLst/>
            <a:ahLst/>
            <a:cxnLst/>
            <a:rect l="l" t="t" r="r" b="b"/>
            <a:pathLst>
              <a:path w="1135380" h="1135380">
                <a:moveTo>
                  <a:pt x="0" y="0"/>
                </a:moveTo>
                <a:lnTo>
                  <a:pt x="1135380" y="0"/>
                </a:lnTo>
                <a:lnTo>
                  <a:pt x="1135380" y="1135380"/>
                </a:lnTo>
                <a:lnTo>
                  <a:pt x="0" y="1135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_tradnl" sz="1200"/>
          </a:p>
        </p:txBody>
      </p:sp>
      <p:sp>
        <p:nvSpPr>
          <p:cNvPr id="13" name="Freeform 13"/>
          <p:cNvSpPr/>
          <p:nvPr/>
        </p:nvSpPr>
        <p:spPr>
          <a:xfrm>
            <a:off x="7365175" y="1419754"/>
            <a:ext cx="631238" cy="664548"/>
          </a:xfrm>
          <a:custGeom>
            <a:avLst/>
            <a:gdLst/>
            <a:ahLst/>
            <a:cxnLst/>
            <a:rect l="l" t="t" r="r" b="b"/>
            <a:pathLst>
              <a:path w="1278817" h="1069556">
                <a:moveTo>
                  <a:pt x="0" y="0"/>
                </a:moveTo>
                <a:lnTo>
                  <a:pt x="1278817" y="0"/>
                </a:lnTo>
                <a:lnTo>
                  <a:pt x="1278817" y="1069557"/>
                </a:lnTo>
                <a:lnTo>
                  <a:pt x="0" y="10695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_tradnl" sz="1200"/>
          </a:p>
        </p:txBody>
      </p:sp>
      <p:sp>
        <p:nvSpPr>
          <p:cNvPr id="15" name="TextBox 15"/>
          <p:cNvSpPr txBox="1"/>
          <p:nvPr/>
        </p:nvSpPr>
        <p:spPr>
          <a:xfrm>
            <a:off x="4522018" y="2885428"/>
            <a:ext cx="3031015" cy="2380395"/>
          </a:xfrm>
          <a:prstGeom prst="rect">
            <a:avLst/>
          </a:prstGeom>
        </p:spPr>
        <p:txBody>
          <a:bodyPr lIns="0" tIns="0" rIns="0" bIns="0" rtlCol="0" anchor="t">
            <a:spAutoFit/>
          </a:bodyPr>
          <a:lstStyle/>
          <a:p>
            <a:pPr>
              <a:lnSpc>
                <a:spcPts val="1680"/>
              </a:lnSpc>
            </a:pPr>
            <a:r>
              <a:rPr lang="en-US" sz="1200" spc="90" dirty="0" err="1">
                <a:solidFill>
                  <a:srgbClr val="000000"/>
                </a:solidFill>
                <a:latin typeface="Raleway"/>
              </a:rPr>
              <a:t>Diseño</a:t>
            </a:r>
            <a:r>
              <a:rPr lang="en-US" sz="1200" spc="90" dirty="0">
                <a:solidFill>
                  <a:srgbClr val="000000"/>
                </a:solidFill>
                <a:latin typeface="Raleway"/>
              </a:rPr>
              <a:t>, </a:t>
            </a:r>
            <a:r>
              <a:rPr lang="en-US" sz="1200" spc="90" dirty="0" err="1">
                <a:solidFill>
                  <a:srgbClr val="000000"/>
                </a:solidFill>
                <a:latin typeface="Raleway"/>
              </a:rPr>
              <a:t>implementación</a:t>
            </a:r>
            <a:r>
              <a:rPr lang="en-US" sz="1200" spc="90" dirty="0">
                <a:solidFill>
                  <a:srgbClr val="000000"/>
                </a:solidFill>
                <a:latin typeface="Raleway"/>
              </a:rPr>
              <a:t> y </a:t>
            </a:r>
            <a:r>
              <a:rPr lang="en-US" sz="1200" spc="90" dirty="0" err="1">
                <a:solidFill>
                  <a:srgbClr val="000000"/>
                </a:solidFill>
                <a:latin typeface="Raleway"/>
              </a:rPr>
              <a:t>desliegue</a:t>
            </a:r>
            <a:r>
              <a:rPr lang="en-US" sz="1200" spc="90" dirty="0">
                <a:solidFill>
                  <a:srgbClr val="000000"/>
                </a:solidFill>
                <a:latin typeface="Raleway"/>
              </a:rPr>
              <a:t> del </a:t>
            </a:r>
            <a:r>
              <a:rPr lang="en-US" sz="1200" spc="90" dirty="0" err="1">
                <a:solidFill>
                  <a:srgbClr val="000000"/>
                </a:solidFill>
                <a:latin typeface="Raleway"/>
              </a:rPr>
              <a:t>observatorio</a:t>
            </a:r>
            <a:r>
              <a:rPr lang="en-US" sz="1200" spc="90" dirty="0">
                <a:solidFill>
                  <a:srgbClr val="000000"/>
                </a:solidFill>
                <a:latin typeface="Raleway"/>
              </a:rPr>
              <a:t> VIC:</a:t>
            </a:r>
          </a:p>
          <a:p>
            <a:pPr>
              <a:lnSpc>
                <a:spcPts val="1680"/>
              </a:lnSpc>
            </a:pPr>
            <a:endParaRPr lang="en-US" sz="1200" spc="90" dirty="0">
              <a:solidFill>
                <a:srgbClr val="000000"/>
              </a:solidFill>
              <a:latin typeface="Raleway"/>
            </a:endParaRPr>
          </a:p>
          <a:p>
            <a:pPr marL="259093" lvl="1" indent="-129546">
              <a:lnSpc>
                <a:spcPts val="1680"/>
              </a:lnSpc>
              <a:buFont typeface="Arial"/>
              <a:buChar char="•"/>
            </a:pPr>
            <a:r>
              <a:rPr lang="en-US" sz="1200" spc="90" dirty="0">
                <a:solidFill>
                  <a:srgbClr val="000000"/>
                </a:solidFill>
                <a:latin typeface="Raleway"/>
              </a:rPr>
              <a:t>Control de </a:t>
            </a:r>
            <a:r>
              <a:rPr lang="en-US" sz="1200" spc="90" dirty="0" err="1">
                <a:solidFill>
                  <a:srgbClr val="000000"/>
                </a:solidFill>
                <a:latin typeface="Raleway"/>
              </a:rPr>
              <a:t>evasión</a:t>
            </a:r>
            <a:endParaRPr lang="en-US" sz="1200" spc="90" dirty="0">
              <a:solidFill>
                <a:srgbClr val="000000"/>
              </a:solidFill>
              <a:latin typeface="Raleway"/>
            </a:endParaRPr>
          </a:p>
          <a:p>
            <a:pPr marL="259093" lvl="1" indent="-129546">
              <a:lnSpc>
                <a:spcPts val="1680"/>
              </a:lnSpc>
              <a:buFont typeface="Arial"/>
              <a:buChar char="•"/>
            </a:pPr>
            <a:r>
              <a:rPr lang="en-US" sz="1200" spc="90" dirty="0" err="1">
                <a:solidFill>
                  <a:srgbClr val="000000"/>
                </a:solidFill>
                <a:latin typeface="Raleway"/>
              </a:rPr>
              <a:t>Póliza</a:t>
            </a:r>
            <a:r>
              <a:rPr lang="en-US" sz="1200" spc="90" dirty="0">
                <a:solidFill>
                  <a:srgbClr val="000000"/>
                </a:solidFill>
                <a:latin typeface="Raleway"/>
              </a:rPr>
              <a:t> de Seguro </a:t>
            </a:r>
            <a:r>
              <a:rPr lang="en-US" sz="1200" spc="90" dirty="0" err="1">
                <a:solidFill>
                  <a:srgbClr val="000000"/>
                </a:solidFill>
                <a:latin typeface="Raleway"/>
              </a:rPr>
              <a:t>Obligatorio</a:t>
            </a:r>
            <a:r>
              <a:rPr lang="en-US" sz="1200" spc="90" dirty="0">
                <a:solidFill>
                  <a:srgbClr val="000000"/>
                </a:solidFill>
                <a:latin typeface="Raleway"/>
              </a:rPr>
              <a:t> de </a:t>
            </a:r>
            <a:r>
              <a:rPr lang="en-US" sz="1200" spc="90" dirty="0" err="1">
                <a:solidFill>
                  <a:srgbClr val="000000"/>
                </a:solidFill>
                <a:latin typeface="Raleway"/>
              </a:rPr>
              <a:t>Accidentes</a:t>
            </a:r>
            <a:r>
              <a:rPr lang="en-US" sz="1200" spc="90" dirty="0">
                <a:solidFill>
                  <a:srgbClr val="000000"/>
                </a:solidFill>
                <a:latin typeface="Raleway"/>
              </a:rPr>
              <a:t> de </a:t>
            </a:r>
            <a:r>
              <a:rPr lang="en-US" sz="1200" spc="90" dirty="0" err="1">
                <a:solidFill>
                  <a:srgbClr val="000000"/>
                </a:solidFill>
                <a:latin typeface="Raleway"/>
              </a:rPr>
              <a:t>Tránsito</a:t>
            </a:r>
            <a:r>
              <a:rPr lang="en-US" sz="1200" spc="90" dirty="0">
                <a:solidFill>
                  <a:srgbClr val="000000"/>
                </a:solidFill>
                <a:latin typeface="Raleway"/>
              </a:rPr>
              <a:t> y la </a:t>
            </a:r>
            <a:r>
              <a:rPr lang="en-US" sz="1200" spc="90" dirty="0" err="1">
                <a:solidFill>
                  <a:srgbClr val="000000"/>
                </a:solidFill>
                <a:latin typeface="Raleway"/>
              </a:rPr>
              <a:t>Revisión</a:t>
            </a:r>
            <a:r>
              <a:rPr lang="en-US" sz="1200" spc="90" dirty="0">
                <a:solidFill>
                  <a:srgbClr val="000000"/>
                </a:solidFill>
                <a:latin typeface="Raleway"/>
              </a:rPr>
              <a:t> Técnico-</a:t>
            </a:r>
            <a:r>
              <a:rPr lang="en-US" sz="1200" spc="90" dirty="0" err="1">
                <a:solidFill>
                  <a:srgbClr val="000000"/>
                </a:solidFill>
                <a:latin typeface="Raleway"/>
              </a:rPr>
              <a:t>Mecánica</a:t>
            </a:r>
            <a:r>
              <a:rPr lang="en-US" sz="1200" spc="90" dirty="0">
                <a:solidFill>
                  <a:srgbClr val="000000"/>
                </a:solidFill>
                <a:latin typeface="Raleway"/>
              </a:rPr>
              <a:t> y de </a:t>
            </a:r>
            <a:r>
              <a:rPr lang="en-US" sz="1200" spc="90" dirty="0" err="1">
                <a:solidFill>
                  <a:srgbClr val="000000"/>
                </a:solidFill>
                <a:latin typeface="Raleway"/>
              </a:rPr>
              <a:t>Emisiones</a:t>
            </a:r>
            <a:r>
              <a:rPr lang="en-US" sz="1200" spc="90" dirty="0">
                <a:solidFill>
                  <a:srgbClr val="000000"/>
                </a:solidFill>
                <a:latin typeface="Raleway"/>
              </a:rPr>
              <a:t> </a:t>
            </a:r>
            <a:r>
              <a:rPr lang="en-US" sz="1200" spc="90" dirty="0" err="1">
                <a:solidFill>
                  <a:srgbClr val="000000"/>
                </a:solidFill>
                <a:latin typeface="Raleway"/>
              </a:rPr>
              <a:t>Contaminantes</a:t>
            </a:r>
            <a:r>
              <a:rPr lang="en-US" sz="1200" spc="90" dirty="0">
                <a:solidFill>
                  <a:srgbClr val="000000"/>
                </a:solidFill>
                <a:latin typeface="Raleway"/>
              </a:rPr>
              <a:t>, </a:t>
            </a:r>
          </a:p>
          <a:p>
            <a:pPr marL="259093" lvl="1" indent="-129546">
              <a:lnSpc>
                <a:spcPts val="1680"/>
              </a:lnSpc>
              <a:buFont typeface="Arial"/>
              <a:buChar char="•"/>
            </a:pPr>
            <a:r>
              <a:rPr lang="en-US" sz="1200" spc="90" dirty="0" err="1">
                <a:solidFill>
                  <a:srgbClr val="000000"/>
                </a:solidFill>
                <a:latin typeface="Raleway"/>
              </a:rPr>
              <a:t>Estadísticas</a:t>
            </a:r>
            <a:r>
              <a:rPr lang="en-US" sz="1200" spc="90" dirty="0">
                <a:solidFill>
                  <a:srgbClr val="000000"/>
                </a:solidFill>
                <a:latin typeface="Raleway"/>
              </a:rPr>
              <a:t> de </a:t>
            </a:r>
            <a:r>
              <a:rPr lang="en-US" sz="1200" spc="90" dirty="0" err="1">
                <a:solidFill>
                  <a:srgbClr val="000000"/>
                </a:solidFill>
                <a:latin typeface="Raleway"/>
              </a:rPr>
              <a:t>tráfico</a:t>
            </a:r>
            <a:r>
              <a:rPr lang="en-US" sz="1200" spc="90" dirty="0">
                <a:solidFill>
                  <a:srgbClr val="000000"/>
                </a:solidFill>
                <a:latin typeface="Raleway"/>
              </a:rPr>
              <a:t> </a:t>
            </a:r>
            <a:r>
              <a:rPr lang="en-US" sz="1200" spc="90" dirty="0" err="1">
                <a:solidFill>
                  <a:srgbClr val="000000"/>
                </a:solidFill>
                <a:latin typeface="Raleway"/>
              </a:rPr>
              <a:t>portuario</a:t>
            </a:r>
            <a:endParaRPr lang="en-US" sz="1200" spc="90" dirty="0">
              <a:solidFill>
                <a:srgbClr val="000000"/>
              </a:solidFill>
              <a:latin typeface="Raleway"/>
            </a:endParaRPr>
          </a:p>
          <a:p>
            <a:pPr marL="259093" lvl="1" indent="-129546">
              <a:lnSpc>
                <a:spcPts val="1680"/>
              </a:lnSpc>
              <a:buFont typeface="Arial"/>
              <a:buChar char="•"/>
            </a:pPr>
            <a:r>
              <a:rPr lang="en-US" sz="1200" spc="90" dirty="0">
                <a:solidFill>
                  <a:srgbClr val="000000"/>
                </a:solidFill>
                <a:latin typeface="Raleway"/>
              </a:rPr>
              <a:t>Visor </a:t>
            </a:r>
            <a:r>
              <a:rPr lang="en-US" sz="1200" spc="90" dirty="0" err="1">
                <a:solidFill>
                  <a:srgbClr val="000000"/>
                </a:solidFill>
                <a:latin typeface="Raleway"/>
              </a:rPr>
              <a:t>geográfico</a:t>
            </a:r>
            <a:r>
              <a:rPr lang="en-US" sz="1200" spc="90" dirty="0">
                <a:solidFill>
                  <a:srgbClr val="000000"/>
                </a:solidFill>
                <a:latin typeface="Raleway"/>
              </a:rPr>
              <a:t> de </a:t>
            </a:r>
            <a:r>
              <a:rPr lang="en-US" sz="1200" spc="90" dirty="0" err="1">
                <a:solidFill>
                  <a:srgbClr val="000000"/>
                </a:solidFill>
                <a:latin typeface="Raleway"/>
              </a:rPr>
              <a:t>puertos</a:t>
            </a:r>
            <a:endParaRPr lang="en-US" sz="1200" spc="90" dirty="0">
              <a:solidFill>
                <a:srgbClr val="000000"/>
              </a:solidFill>
              <a:latin typeface="Raleway"/>
            </a:endParaRPr>
          </a:p>
          <a:p>
            <a:pPr marL="259093" lvl="1" indent="-129546">
              <a:lnSpc>
                <a:spcPts val="1680"/>
              </a:lnSpc>
              <a:buFont typeface="Arial"/>
              <a:buChar char="•"/>
            </a:pPr>
            <a:r>
              <a:rPr lang="en-US" sz="1200" spc="90" dirty="0" err="1">
                <a:solidFill>
                  <a:srgbClr val="000000"/>
                </a:solidFill>
                <a:latin typeface="Raleway"/>
              </a:rPr>
              <a:t>Indicadores</a:t>
            </a:r>
            <a:r>
              <a:rPr lang="en-US" sz="1200" spc="90" dirty="0">
                <a:solidFill>
                  <a:srgbClr val="000000"/>
                </a:solidFill>
                <a:latin typeface="Raleway"/>
              </a:rPr>
              <a:t> </a:t>
            </a:r>
            <a:r>
              <a:rPr lang="en-US" sz="1200" spc="90" dirty="0" err="1">
                <a:solidFill>
                  <a:srgbClr val="000000"/>
                </a:solidFill>
                <a:latin typeface="Raleway"/>
              </a:rPr>
              <a:t>financieros</a:t>
            </a:r>
            <a:r>
              <a:rPr lang="en-US" sz="1200" spc="90" dirty="0">
                <a:solidFill>
                  <a:srgbClr val="000000"/>
                </a:solidFill>
                <a:latin typeface="Raleway"/>
              </a:rPr>
              <a:t> </a:t>
            </a:r>
          </a:p>
        </p:txBody>
      </p:sp>
      <p:sp>
        <p:nvSpPr>
          <p:cNvPr id="16" name="TextBox 16"/>
          <p:cNvSpPr txBox="1"/>
          <p:nvPr/>
        </p:nvSpPr>
        <p:spPr>
          <a:xfrm>
            <a:off x="344627" y="2602789"/>
            <a:ext cx="3031015" cy="3336939"/>
          </a:xfrm>
          <a:prstGeom prst="rect">
            <a:avLst/>
          </a:prstGeom>
        </p:spPr>
        <p:txBody>
          <a:bodyPr lIns="0" tIns="0" rIns="0" bIns="0" rtlCol="0" anchor="t">
            <a:spAutoFit/>
          </a:bodyPr>
          <a:lstStyle/>
          <a:p>
            <a:pPr marL="244699" lvl="1" indent="-122349">
              <a:lnSpc>
                <a:spcPts val="1587"/>
              </a:lnSpc>
              <a:buFont typeface="Arial"/>
              <a:buChar char="•"/>
            </a:pPr>
            <a:r>
              <a:rPr lang="en-US" sz="1133" spc="85" dirty="0" err="1">
                <a:solidFill>
                  <a:srgbClr val="000000"/>
                </a:solidFill>
                <a:latin typeface="Raleway"/>
              </a:rPr>
              <a:t>Registraduría</a:t>
            </a:r>
            <a:r>
              <a:rPr lang="en-US" sz="1133" spc="85" dirty="0">
                <a:solidFill>
                  <a:srgbClr val="000000"/>
                </a:solidFill>
                <a:latin typeface="Raleway"/>
              </a:rPr>
              <a:t> Nacional del </a:t>
            </a:r>
            <a:r>
              <a:rPr lang="en-US" sz="1133" spc="85" dirty="0" err="1">
                <a:solidFill>
                  <a:srgbClr val="000000"/>
                </a:solidFill>
                <a:latin typeface="Raleway"/>
              </a:rPr>
              <a:t>estado</a:t>
            </a:r>
            <a:r>
              <a:rPr lang="en-US" sz="1133" spc="85" dirty="0">
                <a:solidFill>
                  <a:srgbClr val="000000"/>
                </a:solidFill>
                <a:latin typeface="Raleway"/>
              </a:rPr>
              <a:t> civil</a:t>
            </a:r>
          </a:p>
          <a:p>
            <a:pPr marL="244699" lvl="1" indent="-122349">
              <a:lnSpc>
                <a:spcPts val="1587"/>
              </a:lnSpc>
              <a:buFont typeface="Arial"/>
              <a:buChar char="•"/>
            </a:pPr>
            <a:r>
              <a:rPr lang="en-US" sz="1133" spc="85" dirty="0" err="1">
                <a:solidFill>
                  <a:srgbClr val="000000"/>
                </a:solidFill>
                <a:latin typeface="Raleway"/>
              </a:rPr>
              <a:t>Procuraduría</a:t>
            </a:r>
            <a:r>
              <a:rPr lang="en-US" sz="1133" spc="85" dirty="0">
                <a:solidFill>
                  <a:srgbClr val="000000"/>
                </a:solidFill>
                <a:latin typeface="Raleway"/>
              </a:rPr>
              <a:t> General de la </a:t>
            </a:r>
            <a:r>
              <a:rPr lang="en-US" sz="1133" spc="85" dirty="0" err="1">
                <a:solidFill>
                  <a:srgbClr val="000000"/>
                </a:solidFill>
                <a:latin typeface="Raleway"/>
              </a:rPr>
              <a:t>Nación</a:t>
            </a:r>
            <a:endParaRPr lang="en-US" sz="1133" spc="85" dirty="0">
              <a:solidFill>
                <a:srgbClr val="000000"/>
              </a:solidFill>
              <a:latin typeface="Raleway"/>
            </a:endParaRPr>
          </a:p>
          <a:p>
            <a:pPr marL="244699" lvl="1" indent="-122349">
              <a:lnSpc>
                <a:spcPts val="1587"/>
              </a:lnSpc>
              <a:buFont typeface="Arial"/>
              <a:buChar char="•"/>
            </a:pPr>
            <a:r>
              <a:rPr lang="en-US" sz="1133" spc="85" dirty="0" err="1">
                <a:solidFill>
                  <a:srgbClr val="000000"/>
                </a:solidFill>
                <a:latin typeface="Raleway"/>
              </a:rPr>
              <a:t>Agencia</a:t>
            </a:r>
            <a:r>
              <a:rPr lang="en-US" sz="1133" spc="85" dirty="0">
                <a:solidFill>
                  <a:srgbClr val="000000"/>
                </a:solidFill>
                <a:latin typeface="Raleway"/>
              </a:rPr>
              <a:t> Nacional de </a:t>
            </a:r>
            <a:r>
              <a:rPr lang="en-US" sz="1133" spc="85" dirty="0" err="1">
                <a:solidFill>
                  <a:srgbClr val="000000"/>
                </a:solidFill>
                <a:latin typeface="Raleway"/>
              </a:rPr>
              <a:t>Seguridad</a:t>
            </a:r>
            <a:r>
              <a:rPr lang="en-US" sz="1133" spc="85" dirty="0">
                <a:solidFill>
                  <a:srgbClr val="000000"/>
                </a:solidFill>
                <a:latin typeface="Raleway"/>
              </a:rPr>
              <a:t> Vial</a:t>
            </a:r>
          </a:p>
          <a:p>
            <a:pPr marL="244699" lvl="1" indent="-122349">
              <a:lnSpc>
                <a:spcPts val="1587"/>
              </a:lnSpc>
              <a:buFont typeface="Arial"/>
              <a:buChar char="•"/>
            </a:pPr>
            <a:r>
              <a:rPr lang="en-US" sz="1133" spc="85" dirty="0" err="1">
                <a:solidFill>
                  <a:srgbClr val="000000"/>
                </a:solidFill>
                <a:latin typeface="Raleway"/>
              </a:rPr>
              <a:t>Registro</a:t>
            </a:r>
            <a:r>
              <a:rPr lang="en-US" sz="1133" spc="85" dirty="0">
                <a:solidFill>
                  <a:srgbClr val="000000"/>
                </a:solidFill>
                <a:latin typeface="Raleway"/>
              </a:rPr>
              <a:t> </a:t>
            </a:r>
            <a:r>
              <a:rPr lang="en-US" sz="1133" spc="85" dirty="0" err="1">
                <a:solidFill>
                  <a:srgbClr val="000000"/>
                </a:solidFill>
                <a:latin typeface="Raleway"/>
              </a:rPr>
              <a:t>Único</a:t>
            </a:r>
            <a:r>
              <a:rPr lang="en-US" sz="1133" spc="85" dirty="0">
                <a:solidFill>
                  <a:srgbClr val="000000"/>
                </a:solidFill>
                <a:latin typeface="Raleway"/>
              </a:rPr>
              <a:t> Nacional de </a:t>
            </a:r>
            <a:r>
              <a:rPr lang="en-US" sz="1133" spc="85" dirty="0" err="1">
                <a:solidFill>
                  <a:srgbClr val="000000"/>
                </a:solidFill>
                <a:latin typeface="Raleway"/>
              </a:rPr>
              <a:t>Trânsito</a:t>
            </a:r>
            <a:endParaRPr lang="en-US" sz="1133" spc="85" dirty="0">
              <a:solidFill>
                <a:srgbClr val="000000"/>
              </a:solidFill>
              <a:latin typeface="Raleway"/>
            </a:endParaRPr>
          </a:p>
          <a:p>
            <a:pPr marL="244699" lvl="1" indent="-122349">
              <a:lnSpc>
                <a:spcPts val="1587"/>
              </a:lnSpc>
              <a:buFont typeface="Arial"/>
              <a:buChar char="•"/>
            </a:pPr>
            <a:r>
              <a:rPr lang="en-US" sz="1133" spc="85" dirty="0">
                <a:solidFill>
                  <a:srgbClr val="000000"/>
                </a:solidFill>
                <a:latin typeface="Raleway"/>
              </a:rPr>
              <a:t>Sistema </a:t>
            </a:r>
            <a:r>
              <a:rPr lang="en-US" sz="1133" spc="85" dirty="0" err="1">
                <a:solidFill>
                  <a:srgbClr val="000000"/>
                </a:solidFill>
                <a:latin typeface="Raleway"/>
              </a:rPr>
              <a:t>integrado</a:t>
            </a:r>
            <a:r>
              <a:rPr lang="en-US" sz="1133" spc="85" dirty="0">
                <a:solidFill>
                  <a:srgbClr val="000000"/>
                </a:solidFill>
                <a:latin typeface="Raleway"/>
              </a:rPr>
              <a:t> de </a:t>
            </a:r>
            <a:r>
              <a:rPr lang="en-US" sz="1133" spc="85" dirty="0" err="1">
                <a:solidFill>
                  <a:srgbClr val="000000"/>
                </a:solidFill>
                <a:latin typeface="Raleway"/>
              </a:rPr>
              <a:t>información</a:t>
            </a:r>
            <a:r>
              <a:rPr lang="en-US" sz="1133" spc="85" dirty="0">
                <a:solidFill>
                  <a:srgbClr val="000000"/>
                </a:solidFill>
                <a:latin typeface="Raleway"/>
              </a:rPr>
              <a:t> </a:t>
            </a:r>
            <a:r>
              <a:rPr lang="en-US" sz="1133" spc="85" dirty="0" err="1">
                <a:solidFill>
                  <a:srgbClr val="000000"/>
                </a:solidFill>
                <a:latin typeface="Raleway"/>
              </a:rPr>
              <a:t>sobre</a:t>
            </a:r>
            <a:r>
              <a:rPr lang="en-US" sz="1133" spc="85" dirty="0">
                <a:solidFill>
                  <a:srgbClr val="000000"/>
                </a:solidFill>
                <a:latin typeface="Raleway"/>
              </a:rPr>
              <a:t> las </a:t>
            </a:r>
            <a:r>
              <a:rPr lang="en-US" sz="1133" spc="85" dirty="0" err="1">
                <a:solidFill>
                  <a:srgbClr val="000000"/>
                </a:solidFill>
                <a:latin typeface="Raleway"/>
              </a:rPr>
              <a:t>multas</a:t>
            </a:r>
            <a:r>
              <a:rPr lang="en-US" sz="1133" spc="85" dirty="0">
                <a:solidFill>
                  <a:srgbClr val="000000"/>
                </a:solidFill>
                <a:latin typeface="Raleway"/>
              </a:rPr>
              <a:t> y </a:t>
            </a:r>
            <a:r>
              <a:rPr lang="en-US" sz="1133" spc="85" dirty="0" err="1">
                <a:solidFill>
                  <a:srgbClr val="000000"/>
                </a:solidFill>
                <a:latin typeface="Raleway"/>
              </a:rPr>
              <a:t>sanciones</a:t>
            </a:r>
            <a:r>
              <a:rPr lang="en-US" sz="1133" spc="85" dirty="0">
                <a:solidFill>
                  <a:srgbClr val="000000"/>
                </a:solidFill>
                <a:latin typeface="Raleway"/>
              </a:rPr>
              <a:t> </a:t>
            </a:r>
            <a:r>
              <a:rPr lang="en-US" sz="1133" spc="85" dirty="0" err="1">
                <a:solidFill>
                  <a:srgbClr val="000000"/>
                </a:solidFill>
                <a:latin typeface="Raleway"/>
              </a:rPr>
              <a:t>por</a:t>
            </a:r>
            <a:r>
              <a:rPr lang="en-US" sz="1133" spc="85" dirty="0">
                <a:solidFill>
                  <a:srgbClr val="000000"/>
                </a:solidFill>
                <a:latin typeface="Raleway"/>
              </a:rPr>
              <a:t> </a:t>
            </a:r>
            <a:r>
              <a:rPr lang="en-US" sz="1133" spc="85" dirty="0" err="1">
                <a:solidFill>
                  <a:srgbClr val="000000"/>
                </a:solidFill>
                <a:latin typeface="Raleway"/>
              </a:rPr>
              <a:t>infracciones</a:t>
            </a:r>
            <a:r>
              <a:rPr lang="en-US" sz="1133" spc="85" dirty="0">
                <a:solidFill>
                  <a:srgbClr val="000000"/>
                </a:solidFill>
                <a:latin typeface="Raleway"/>
              </a:rPr>
              <a:t> de </a:t>
            </a:r>
            <a:r>
              <a:rPr lang="en-US" sz="1133" spc="85" dirty="0" err="1">
                <a:solidFill>
                  <a:srgbClr val="000000"/>
                </a:solidFill>
                <a:latin typeface="Raleway"/>
              </a:rPr>
              <a:t>tránsito</a:t>
            </a:r>
            <a:endParaRPr lang="en-US" sz="1133" spc="85" dirty="0">
              <a:solidFill>
                <a:srgbClr val="000000"/>
              </a:solidFill>
              <a:latin typeface="Raleway"/>
            </a:endParaRPr>
          </a:p>
          <a:p>
            <a:pPr marL="244699" lvl="1" indent="-122349">
              <a:lnSpc>
                <a:spcPts val="1587"/>
              </a:lnSpc>
              <a:buFont typeface="Arial"/>
              <a:buChar char="•"/>
            </a:pPr>
            <a:r>
              <a:rPr lang="en-US" sz="1133" spc="85" dirty="0" err="1">
                <a:solidFill>
                  <a:srgbClr val="000000"/>
                </a:solidFill>
                <a:latin typeface="Raleway"/>
              </a:rPr>
              <a:t>Registro</a:t>
            </a:r>
            <a:r>
              <a:rPr lang="en-US" sz="1133" spc="85" dirty="0">
                <a:solidFill>
                  <a:srgbClr val="000000"/>
                </a:solidFill>
                <a:latin typeface="Raleway"/>
              </a:rPr>
              <a:t> </a:t>
            </a:r>
            <a:r>
              <a:rPr lang="en-US" sz="1133" spc="85" dirty="0" err="1">
                <a:solidFill>
                  <a:srgbClr val="000000"/>
                </a:solidFill>
                <a:latin typeface="Raleway"/>
              </a:rPr>
              <a:t>Único</a:t>
            </a:r>
            <a:r>
              <a:rPr lang="en-US" sz="1133" spc="85" dirty="0">
                <a:solidFill>
                  <a:srgbClr val="000000"/>
                </a:solidFill>
                <a:latin typeface="Raleway"/>
              </a:rPr>
              <a:t> </a:t>
            </a:r>
            <a:r>
              <a:rPr lang="en-US" sz="1133" spc="85" dirty="0" err="1">
                <a:solidFill>
                  <a:srgbClr val="000000"/>
                </a:solidFill>
                <a:latin typeface="Raleway"/>
              </a:rPr>
              <a:t>Empresarial</a:t>
            </a:r>
            <a:r>
              <a:rPr lang="en-US" sz="1133" spc="85" dirty="0">
                <a:solidFill>
                  <a:srgbClr val="000000"/>
                </a:solidFill>
                <a:latin typeface="Raleway"/>
              </a:rPr>
              <a:t> y Social</a:t>
            </a:r>
          </a:p>
          <a:p>
            <a:pPr marL="244699" lvl="1" indent="-122349">
              <a:lnSpc>
                <a:spcPts val="1587"/>
              </a:lnSpc>
              <a:buFont typeface="Arial"/>
              <a:buChar char="•"/>
            </a:pPr>
            <a:r>
              <a:rPr lang="en-US" sz="1133" spc="85" dirty="0">
                <a:solidFill>
                  <a:srgbClr val="000000"/>
                </a:solidFill>
                <a:latin typeface="Raleway"/>
              </a:rPr>
              <a:t>Sistema de Control y </a:t>
            </a:r>
            <a:r>
              <a:rPr lang="en-US" sz="1133" spc="85" dirty="0" err="1">
                <a:solidFill>
                  <a:srgbClr val="000000"/>
                </a:solidFill>
                <a:latin typeface="Raleway"/>
              </a:rPr>
              <a:t>Vigilancia</a:t>
            </a:r>
            <a:r>
              <a:rPr lang="en-US" sz="1133" spc="85" dirty="0">
                <a:solidFill>
                  <a:srgbClr val="000000"/>
                </a:solidFill>
                <a:latin typeface="Raleway"/>
              </a:rPr>
              <a:t> – CDA, CEA, CRC</a:t>
            </a:r>
          </a:p>
          <a:p>
            <a:pPr marL="244699" lvl="1" indent="-122349">
              <a:lnSpc>
                <a:spcPts val="1587"/>
              </a:lnSpc>
              <a:buFont typeface="Arial"/>
              <a:buChar char="•"/>
            </a:pPr>
            <a:r>
              <a:rPr lang="en-US" sz="1133" spc="85" dirty="0">
                <a:solidFill>
                  <a:srgbClr val="000000"/>
                </a:solidFill>
                <a:latin typeface="Raleway"/>
              </a:rPr>
              <a:t>INVIAS</a:t>
            </a:r>
          </a:p>
          <a:p>
            <a:pPr marL="244699" lvl="1" indent="-122349">
              <a:lnSpc>
                <a:spcPts val="1587"/>
              </a:lnSpc>
              <a:buFont typeface="Arial"/>
              <a:buChar char="•"/>
            </a:pPr>
            <a:r>
              <a:rPr lang="en-US" sz="1133" spc="85" dirty="0" err="1">
                <a:solidFill>
                  <a:srgbClr val="000000"/>
                </a:solidFill>
                <a:latin typeface="Raleway"/>
              </a:rPr>
              <a:t>Registro</a:t>
            </a:r>
            <a:r>
              <a:rPr lang="en-US" sz="1133" spc="85" dirty="0">
                <a:solidFill>
                  <a:srgbClr val="000000"/>
                </a:solidFill>
                <a:latin typeface="Raleway"/>
              </a:rPr>
              <a:t> Nacional de </a:t>
            </a:r>
            <a:r>
              <a:rPr lang="en-US" sz="1133" spc="85" dirty="0" err="1">
                <a:solidFill>
                  <a:srgbClr val="000000"/>
                </a:solidFill>
                <a:latin typeface="Raleway"/>
              </a:rPr>
              <a:t>Despachos</a:t>
            </a:r>
            <a:r>
              <a:rPr lang="en-US" sz="1133" spc="85" dirty="0">
                <a:solidFill>
                  <a:srgbClr val="000000"/>
                </a:solidFill>
                <a:latin typeface="Raleway"/>
              </a:rPr>
              <a:t> de Carga </a:t>
            </a:r>
          </a:p>
          <a:p>
            <a:pPr marL="244699" lvl="1" indent="-122349">
              <a:lnSpc>
                <a:spcPts val="1587"/>
              </a:lnSpc>
              <a:buFont typeface="Arial"/>
              <a:buChar char="•"/>
            </a:pPr>
            <a:r>
              <a:rPr lang="en-US" sz="1133" spc="85" dirty="0">
                <a:solidFill>
                  <a:srgbClr val="000000"/>
                </a:solidFill>
                <a:latin typeface="Raleway"/>
              </a:rPr>
              <a:t>Sistema de Vias </a:t>
            </a:r>
            <a:r>
              <a:rPr lang="en-US" sz="1133" spc="85" dirty="0" err="1">
                <a:solidFill>
                  <a:srgbClr val="000000"/>
                </a:solidFill>
                <a:latin typeface="Raleway"/>
              </a:rPr>
              <a:t>Inteligentes</a:t>
            </a:r>
            <a:r>
              <a:rPr lang="en-US" sz="1133" spc="85" dirty="0">
                <a:solidFill>
                  <a:srgbClr val="000000"/>
                </a:solidFill>
                <a:latin typeface="Raleway"/>
              </a:rPr>
              <a:t> ITS-VIITS</a:t>
            </a:r>
          </a:p>
          <a:p>
            <a:pPr marL="35828" lvl="1" indent="-17914">
              <a:lnSpc>
                <a:spcPts val="232"/>
              </a:lnSpc>
              <a:buFont typeface="Arial"/>
              <a:buChar char="•"/>
            </a:pPr>
            <a:endParaRPr lang="en-US" sz="1133" spc="85" dirty="0">
              <a:solidFill>
                <a:srgbClr val="000000"/>
              </a:solidFill>
              <a:latin typeface="Raleway"/>
            </a:endParaRPr>
          </a:p>
        </p:txBody>
      </p:sp>
      <p:sp>
        <p:nvSpPr>
          <p:cNvPr id="17" name="TextBox 17"/>
          <p:cNvSpPr txBox="1"/>
          <p:nvPr/>
        </p:nvSpPr>
        <p:spPr>
          <a:xfrm>
            <a:off x="500312" y="1339287"/>
            <a:ext cx="2377427" cy="825482"/>
          </a:xfrm>
          <a:prstGeom prst="rect">
            <a:avLst/>
          </a:prstGeom>
        </p:spPr>
        <p:txBody>
          <a:bodyPr wrap="square" lIns="0" tIns="0" rIns="0" bIns="0" rtlCol="0" anchor="t">
            <a:spAutoFit/>
          </a:bodyPr>
          <a:lstStyle/>
          <a:p>
            <a:pPr algn="ctr">
              <a:lnSpc>
                <a:spcPts val="2199"/>
              </a:lnSpc>
            </a:pPr>
            <a:r>
              <a:rPr lang="en-US" sz="1600" spc="109" dirty="0">
                <a:solidFill>
                  <a:srgbClr val="000000"/>
                </a:solidFill>
                <a:latin typeface="Raleway Bold"/>
              </a:rPr>
              <a:t>INTEROPERABILIDAD ACTORES DEL SECTOR TRANSPORTE </a:t>
            </a:r>
          </a:p>
        </p:txBody>
      </p:sp>
      <p:sp>
        <p:nvSpPr>
          <p:cNvPr id="18" name="TextBox 18"/>
          <p:cNvSpPr txBox="1"/>
          <p:nvPr/>
        </p:nvSpPr>
        <p:spPr>
          <a:xfrm>
            <a:off x="4886480" y="1314686"/>
            <a:ext cx="2449052" cy="1103122"/>
          </a:xfrm>
          <a:prstGeom prst="rect">
            <a:avLst/>
          </a:prstGeom>
        </p:spPr>
        <p:txBody>
          <a:bodyPr wrap="square" lIns="0" tIns="0" rIns="0" bIns="0" rtlCol="0" anchor="t">
            <a:spAutoFit/>
          </a:bodyPr>
          <a:lstStyle>
            <a:defPPr>
              <a:defRPr lang="es-CO"/>
            </a:defPPr>
            <a:lvl1pPr algn="ctr">
              <a:lnSpc>
                <a:spcPts val="2199"/>
              </a:lnSpc>
              <a:defRPr sz="1600" spc="109">
                <a:solidFill>
                  <a:srgbClr val="000000"/>
                </a:solidFill>
                <a:latin typeface="Raleway Bold"/>
              </a:defRPr>
            </a:lvl1pPr>
          </a:lstStyle>
          <a:p>
            <a:r>
              <a:rPr lang="en-US" dirty="0"/>
              <a:t>OBSERVATORIO DE INSPECCIÓN, VIGILANCIA Y CONTROL DEL SECTOR TRANSPORTE </a:t>
            </a:r>
          </a:p>
        </p:txBody>
      </p:sp>
      <p:sp>
        <p:nvSpPr>
          <p:cNvPr id="19" name="TextBox 19"/>
          <p:cNvSpPr txBox="1"/>
          <p:nvPr/>
        </p:nvSpPr>
        <p:spPr>
          <a:xfrm>
            <a:off x="9052679" y="1509283"/>
            <a:ext cx="2202403" cy="547842"/>
          </a:xfrm>
          <a:prstGeom prst="rect">
            <a:avLst/>
          </a:prstGeom>
        </p:spPr>
        <p:txBody>
          <a:bodyPr wrap="square" lIns="0" tIns="0" rIns="0" bIns="0" rtlCol="0" anchor="t">
            <a:spAutoFit/>
          </a:bodyPr>
          <a:lstStyle>
            <a:defPPr>
              <a:defRPr lang="es-CO"/>
            </a:defPPr>
            <a:lvl1pPr algn="ctr">
              <a:lnSpc>
                <a:spcPts val="2199"/>
              </a:lnSpc>
              <a:defRPr sz="1600" spc="109">
                <a:solidFill>
                  <a:srgbClr val="000000"/>
                </a:solidFill>
                <a:latin typeface="Raleway Bold"/>
              </a:defRPr>
            </a:lvl1pPr>
          </a:lstStyle>
          <a:p>
            <a:r>
              <a:rPr lang="en-US" dirty="0"/>
              <a:t>SUPERINTENDENCIA DIGITAL</a:t>
            </a:r>
          </a:p>
        </p:txBody>
      </p:sp>
      <p:sp>
        <p:nvSpPr>
          <p:cNvPr id="20" name="TextBox 20"/>
          <p:cNvSpPr txBox="1"/>
          <p:nvPr/>
        </p:nvSpPr>
        <p:spPr>
          <a:xfrm>
            <a:off x="8858615" y="2717670"/>
            <a:ext cx="3031015" cy="2899768"/>
          </a:xfrm>
          <a:prstGeom prst="rect">
            <a:avLst/>
          </a:prstGeom>
        </p:spPr>
        <p:txBody>
          <a:bodyPr lIns="0" tIns="0" rIns="0" bIns="0" rtlCol="0" anchor="t">
            <a:spAutoFit/>
          </a:bodyPr>
          <a:lstStyle/>
          <a:p>
            <a:pPr>
              <a:lnSpc>
                <a:spcPts val="1680"/>
              </a:lnSpc>
            </a:pPr>
            <a:r>
              <a:rPr lang="en-US" sz="1200" spc="90" dirty="0">
                <a:solidFill>
                  <a:srgbClr val="000000"/>
                </a:solidFill>
                <a:latin typeface="Raleway"/>
              </a:rPr>
              <a:t>Es un canal 100% digital para acceder a </a:t>
            </a:r>
            <a:r>
              <a:rPr lang="en-US" sz="1200" spc="90" dirty="0" err="1">
                <a:solidFill>
                  <a:srgbClr val="000000"/>
                </a:solidFill>
                <a:latin typeface="Raleway"/>
              </a:rPr>
              <a:t>los</a:t>
            </a:r>
            <a:r>
              <a:rPr lang="en-US" sz="1200" spc="90" dirty="0">
                <a:solidFill>
                  <a:srgbClr val="000000"/>
                </a:solidFill>
                <a:latin typeface="Raleway"/>
              </a:rPr>
              <a:t> </a:t>
            </a:r>
            <a:r>
              <a:rPr lang="en-US" sz="1200" spc="90" dirty="0" err="1">
                <a:solidFill>
                  <a:srgbClr val="000000"/>
                </a:solidFill>
                <a:latin typeface="Raleway"/>
              </a:rPr>
              <a:t>servicios</a:t>
            </a:r>
            <a:r>
              <a:rPr lang="en-US" sz="1200" spc="90" dirty="0">
                <a:solidFill>
                  <a:srgbClr val="000000"/>
                </a:solidFill>
                <a:latin typeface="Raleway"/>
              </a:rPr>
              <a:t> </a:t>
            </a:r>
            <a:r>
              <a:rPr lang="en-US" sz="1200" spc="90" dirty="0" err="1">
                <a:solidFill>
                  <a:srgbClr val="000000"/>
                </a:solidFill>
                <a:latin typeface="Raleway"/>
              </a:rPr>
              <a:t>digitales</a:t>
            </a:r>
            <a:r>
              <a:rPr lang="en-US" sz="1200" spc="90" dirty="0">
                <a:solidFill>
                  <a:srgbClr val="000000"/>
                </a:solidFill>
                <a:latin typeface="Raleway"/>
              </a:rPr>
              <a:t> de la </a:t>
            </a:r>
            <a:r>
              <a:rPr lang="en-US" sz="1200" spc="90" dirty="0" err="1">
                <a:solidFill>
                  <a:srgbClr val="000000"/>
                </a:solidFill>
                <a:latin typeface="Raleway"/>
              </a:rPr>
              <a:t>entidad</a:t>
            </a:r>
            <a:r>
              <a:rPr lang="en-US" sz="1200" spc="90" dirty="0">
                <a:solidFill>
                  <a:srgbClr val="000000"/>
                </a:solidFill>
                <a:latin typeface="Raleway"/>
              </a:rPr>
              <a:t>:</a:t>
            </a:r>
          </a:p>
          <a:p>
            <a:pPr>
              <a:lnSpc>
                <a:spcPts val="1680"/>
              </a:lnSpc>
            </a:pPr>
            <a:endParaRPr lang="en-US" sz="1200" spc="90" dirty="0">
              <a:solidFill>
                <a:srgbClr val="000000"/>
              </a:solidFill>
              <a:latin typeface="Raleway"/>
            </a:endParaRPr>
          </a:p>
          <a:p>
            <a:pPr marL="259093" lvl="1" indent="-129546">
              <a:lnSpc>
                <a:spcPts val="1680"/>
              </a:lnSpc>
              <a:buFont typeface="Arial"/>
              <a:buChar char="•"/>
            </a:pPr>
            <a:r>
              <a:rPr lang="en-US" sz="1200" spc="90" dirty="0" err="1">
                <a:solidFill>
                  <a:srgbClr val="000000"/>
                </a:solidFill>
                <a:latin typeface="Raleway"/>
              </a:rPr>
              <a:t>Peticiones</a:t>
            </a:r>
            <a:r>
              <a:rPr lang="en-US" sz="1200" spc="90" dirty="0">
                <a:solidFill>
                  <a:srgbClr val="000000"/>
                </a:solidFill>
                <a:latin typeface="Raleway"/>
              </a:rPr>
              <a:t> , </a:t>
            </a:r>
            <a:r>
              <a:rPr lang="en-US" sz="1200" spc="90" dirty="0" err="1">
                <a:solidFill>
                  <a:srgbClr val="000000"/>
                </a:solidFill>
                <a:latin typeface="Raleway"/>
              </a:rPr>
              <a:t>Quejas</a:t>
            </a:r>
            <a:r>
              <a:rPr lang="en-US" sz="1200" spc="90" dirty="0">
                <a:solidFill>
                  <a:srgbClr val="000000"/>
                </a:solidFill>
                <a:latin typeface="Raleway"/>
              </a:rPr>
              <a:t> y </a:t>
            </a:r>
            <a:r>
              <a:rPr lang="en-US" sz="1200" spc="90" dirty="0" err="1">
                <a:solidFill>
                  <a:srgbClr val="000000"/>
                </a:solidFill>
                <a:latin typeface="Raleway"/>
              </a:rPr>
              <a:t>Reclamos</a:t>
            </a:r>
            <a:r>
              <a:rPr lang="en-US" sz="1200" spc="90" dirty="0">
                <a:solidFill>
                  <a:srgbClr val="000000"/>
                </a:solidFill>
                <a:latin typeface="Raleway"/>
              </a:rPr>
              <a:t> </a:t>
            </a:r>
          </a:p>
          <a:p>
            <a:pPr marL="259093" lvl="1" indent="-129546">
              <a:lnSpc>
                <a:spcPts val="1680"/>
              </a:lnSpc>
              <a:buFont typeface="Arial"/>
              <a:buChar char="•"/>
            </a:pPr>
            <a:r>
              <a:rPr lang="en-US" sz="1200" spc="90" dirty="0" err="1">
                <a:solidFill>
                  <a:srgbClr val="000000"/>
                </a:solidFill>
                <a:latin typeface="Raleway"/>
              </a:rPr>
              <a:t>Informes</a:t>
            </a:r>
            <a:r>
              <a:rPr lang="en-US" sz="1200" spc="90" dirty="0">
                <a:solidFill>
                  <a:srgbClr val="000000"/>
                </a:solidFill>
                <a:latin typeface="Raleway"/>
              </a:rPr>
              <a:t> </a:t>
            </a:r>
            <a:r>
              <a:rPr lang="en-US" sz="1200" spc="90" dirty="0" err="1">
                <a:solidFill>
                  <a:srgbClr val="000000"/>
                </a:solidFill>
                <a:latin typeface="Raleway"/>
              </a:rPr>
              <a:t>Únicos</a:t>
            </a:r>
            <a:r>
              <a:rPr lang="en-US" sz="1200" spc="90" dirty="0">
                <a:solidFill>
                  <a:srgbClr val="000000"/>
                </a:solidFill>
                <a:latin typeface="Raleway"/>
              </a:rPr>
              <a:t> De </a:t>
            </a:r>
            <a:r>
              <a:rPr lang="en-US" sz="1200" spc="90" dirty="0" err="1">
                <a:solidFill>
                  <a:srgbClr val="000000"/>
                </a:solidFill>
                <a:latin typeface="Raleway"/>
              </a:rPr>
              <a:t>Infracciones</a:t>
            </a:r>
            <a:r>
              <a:rPr lang="en-US" sz="1200" spc="90" dirty="0">
                <a:solidFill>
                  <a:srgbClr val="000000"/>
                </a:solidFill>
                <a:latin typeface="Raleway"/>
              </a:rPr>
              <a:t> al </a:t>
            </a:r>
            <a:r>
              <a:rPr lang="en-US" sz="1200" spc="90" dirty="0" err="1">
                <a:solidFill>
                  <a:srgbClr val="000000"/>
                </a:solidFill>
                <a:latin typeface="Raleway"/>
              </a:rPr>
              <a:t>Transporte</a:t>
            </a:r>
            <a:r>
              <a:rPr lang="en-US" sz="1200" spc="90" dirty="0">
                <a:solidFill>
                  <a:srgbClr val="000000"/>
                </a:solidFill>
                <a:latin typeface="Raleway"/>
              </a:rPr>
              <a:t> – IUIT</a:t>
            </a:r>
          </a:p>
          <a:p>
            <a:pPr marL="259093" lvl="1" indent="-129546">
              <a:lnSpc>
                <a:spcPts val="1680"/>
              </a:lnSpc>
              <a:buFont typeface="Arial"/>
              <a:buChar char="•"/>
            </a:pPr>
            <a:r>
              <a:rPr lang="en-US" sz="1200" spc="90" dirty="0" err="1">
                <a:solidFill>
                  <a:srgbClr val="000000"/>
                </a:solidFill>
                <a:latin typeface="Raleway"/>
              </a:rPr>
              <a:t>Solicitud</a:t>
            </a:r>
            <a:r>
              <a:rPr lang="en-US" sz="1200" spc="90" dirty="0">
                <a:solidFill>
                  <a:srgbClr val="000000"/>
                </a:solidFill>
                <a:latin typeface="Raleway"/>
              </a:rPr>
              <a:t>, </a:t>
            </a:r>
            <a:r>
              <a:rPr lang="en-US" sz="1200" spc="90" dirty="0" err="1">
                <a:solidFill>
                  <a:srgbClr val="000000"/>
                </a:solidFill>
                <a:latin typeface="Raleway"/>
              </a:rPr>
              <a:t>revisión</a:t>
            </a:r>
            <a:r>
              <a:rPr lang="en-US" sz="1200" spc="90" dirty="0">
                <a:solidFill>
                  <a:srgbClr val="000000"/>
                </a:solidFill>
                <a:latin typeface="Raleway"/>
              </a:rPr>
              <a:t> y </a:t>
            </a:r>
            <a:r>
              <a:rPr lang="en-US" sz="1200" spc="90" dirty="0" err="1">
                <a:solidFill>
                  <a:srgbClr val="000000"/>
                </a:solidFill>
                <a:latin typeface="Raleway"/>
              </a:rPr>
              <a:t>aprobación</a:t>
            </a:r>
            <a:r>
              <a:rPr lang="en-US" sz="1200" spc="90" dirty="0">
                <a:solidFill>
                  <a:srgbClr val="000000"/>
                </a:solidFill>
                <a:latin typeface="Raleway"/>
              </a:rPr>
              <a:t> de </a:t>
            </a:r>
            <a:r>
              <a:rPr lang="en-US" sz="1200" spc="90" dirty="0" err="1">
                <a:solidFill>
                  <a:srgbClr val="000000"/>
                </a:solidFill>
                <a:latin typeface="Raleway"/>
              </a:rPr>
              <a:t>retiro</a:t>
            </a:r>
            <a:r>
              <a:rPr lang="en-US" sz="1200" spc="90" dirty="0">
                <a:solidFill>
                  <a:srgbClr val="000000"/>
                </a:solidFill>
                <a:latin typeface="Raleway"/>
              </a:rPr>
              <a:t> de </a:t>
            </a:r>
            <a:r>
              <a:rPr lang="en-US" sz="1200" spc="90" dirty="0" err="1">
                <a:solidFill>
                  <a:srgbClr val="000000"/>
                </a:solidFill>
                <a:latin typeface="Raleway"/>
              </a:rPr>
              <a:t>vehículos</a:t>
            </a:r>
            <a:r>
              <a:rPr lang="en-US" sz="1200" spc="90" dirty="0">
                <a:solidFill>
                  <a:srgbClr val="000000"/>
                </a:solidFill>
                <a:latin typeface="Raleway"/>
              </a:rPr>
              <a:t> </a:t>
            </a:r>
            <a:r>
              <a:rPr lang="en-US" sz="1200" spc="90" dirty="0" err="1">
                <a:solidFill>
                  <a:srgbClr val="000000"/>
                </a:solidFill>
                <a:latin typeface="Raleway"/>
              </a:rPr>
              <a:t>inmovilizados</a:t>
            </a:r>
            <a:endParaRPr lang="en-US" sz="1200" spc="90" dirty="0">
              <a:solidFill>
                <a:srgbClr val="000000"/>
              </a:solidFill>
              <a:latin typeface="Raleway"/>
            </a:endParaRPr>
          </a:p>
          <a:p>
            <a:pPr marL="259093" lvl="1" indent="-129546">
              <a:lnSpc>
                <a:spcPts val="1680"/>
              </a:lnSpc>
              <a:buFont typeface="Arial"/>
              <a:buChar char="•"/>
            </a:pPr>
            <a:r>
              <a:rPr lang="en-US" sz="1200" spc="90" dirty="0" err="1">
                <a:solidFill>
                  <a:srgbClr val="000000"/>
                </a:solidFill>
                <a:latin typeface="Raleway"/>
              </a:rPr>
              <a:t>Integrar</a:t>
            </a:r>
            <a:r>
              <a:rPr lang="en-US" sz="1200" spc="90" dirty="0">
                <a:solidFill>
                  <a:srgbClr val="000000"/>
                </a:solidFill>
                <a:latin typeface="Raleway"/>
              </a:rPr>
              <a:t> </a:t>
            </a:r>
            <a:r>
              <a:rPr lang="en-US" sz="1200" spc="90" dirty="0" err="1">
                <a:solidFill>
                  <a:srgbClr val="000000"/>
                </a:solidFill>
                <a:latin typeface="Raleway"/>
              </a:rPr>
              <a:t>aplicaciones</a:t>
            </a:r>
            <a:r>
              <a:rPr lang="en-US" sz="1200" spc="90" dirty="0">
                <a:solidFill>
                  <a:srgbClr val="000000"/>
                </a:solidFill>
                <a:latin typeface="Raleway"/>
              </a:rPr>
              <a:t> VIGIA, TAUX, ORFEO,PESV, PECCIT</a:t>
            </a:r>
          </a:p>
          <a:p>
            <a:pPr>
              <a:lnSpc>
                <a:spcPts val="1680"/>
              </a:lnSpc>
            </a:pPr>
            <a:endParaRPr lang="en-US" sz="1200" spc="90" dirty="0">
              <a:solidFill>
                <a:srgbClr val="000000"/>
              </a:solidFill>
              <a:latin typeface="Raleway"/>
            </a:endParaRPr>
          </a:p>
          <a:p>
            <a:pPr marL="50223" lvl="1" indent="-25111">
              <a:lnSpc>
                <a:spcPts val="325"/>
              </a:lnSpc>
              <a:buFont typeface="Arial"/>
              <a:buChar char="•"/>
            </a:pPr>
            <a:endParaRPr lang="en-US" sz="1200" spc="90" dirty="0">
              <a:solidFill>
                <a:srgbClr val="000000"/>
              </a:solidFill>
              <a:latin typeface="Raleway"/>
            </a:endParaRPr>
          </a:p>
        </p:txBody>
      </p:sp>
      <p:sp>
        <p:nvSpPr>
          <p:cNvPr id="21" name="TextBox 21"/>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3" name="Dodecágono 22">
            <a:extLst>
              <a:ext uri="{FF2B5EF4-FFF2-40B4-BE49-F238E27FC236}">
                <a16:creationId xmlns:a16="http://schemas.microsoft.com/office/drawing/2014/main" id="{ECDCD6A9-776E-426A-6B9A-147089C89277}"/>
              </a:ext>
            </a:extLst>
          </p:cNvPr>
          <p:cNvSpPr/>
          <p:nvPr/>
        </p:nvSpPr>
        <p:spPr>
          <a:xfrm>
            <a:off x="83728" y="1439521"/>
            <a:ext cx="416584" cy="393999"/>
          </a:xfrm>
          <a:prstGeom prst="dodecago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ES_tradnl" dirty="0"/>
              <a:t>1</a:t>
            </a:r>
          </a:p>
        </p:txBody>
      </p:sp>
      <p:sp>
        <p:nvSpPr>
          <p:cNvPr id="24" name="Dodecágono 23">
            <a:extLst>
              <a:ext uri="{FF2B5EF4-FFF2-40B4-BE49-F238E27FC236}">
                <a16:creationId xmlns:a16="http://schemas.microsoft.com/office/drawing/2014/main" id="{46523E67-13B0-4287-D5BB-3A1C60BDF9E9}"/>
              </a:ext>
            </a:extLst>
          </p:cNvPr>
          <p:cNvSpPr/>
          <p:nvPr/>
        </p:nvSpPr>
        <p:spPr>
          <a:xfrm>
            <a:off x="4443769" y="1428646"/>
            <a:ext cx="416584" cy="393999"/>
          </a:xfrm>
          <a:prstGeom prst="dodecago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ES_tradnl" dirty="0"/>
              <a:t>2</a:t>
            </a:r>
          </a:p>
        </p:txBody>
      </p:sp>
      <p:sp>
        <p:nvSpPr>
          <p:cNvPr id="25" name="Dodecágono 24">
            <a:extLst>
              <a:ext uri="{FF2B5EF4-FFF2-40B4-BE49-F238E27FC236}">
                <a16:creationId xmlns:a16="http://schemas.microsoft.com/office/drawing/2014/main" id="{E0F62A5C-797E-AF29-CAFB-10C849E4D5DF}"/>
              </a:ext>
            </a:extLst>
          </p:cNvPr>
          <p:cNvSpPr/>
          <p:nvPr/>
        </p:nvSpPr>
        <p:spPr>
          <a:xfrm>
            <a:off x="8507002" y="1413965"/>
            <a:ext cx="416584" cy="393999"/>
          </a:xfrm>
          <a:prstGeom prst="dodecago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s-ES_tradnl" dirty="0"/>
              <a:t>3</a:t>
            </a:r>
          </a:p>
        </p:txBody>
      </p:sp>
      <p:pic>
        <p:nvPicPr>
          <p:cNvPr id="26" name="Picture 13">
            <a:extLst>
              <a:ext uri="{FF2B5EF4-FFF2-40B4-BE49-F238E27FC236}">
                <a16:creationId xmlns:a16="http://schemas.microsoft.com/office/drawing/2014/main" id="{A3BC41C9-9E5A-D86E-970D-609B6C341F33}"/>
              </a:ext>
            </a:extLst>
          </p:cNvPr>
          <p:cNvPicPr>
            <a:picLocks noChangeAspect="1"/>
          </p:cNvPicPr>
          <p:nvPr/>
        </p:nvPicPr>
        <p:blipFill>
          <a:blip r:embed="rId11"/>
          <a:stretch>
            <a:fillRect/>
          </a:stretch>
        </p:blipFill>
        <p:spPr>
          <a:xfrm>
            <a:off x="11306784" y="1463275"/>
            <a:ext cx="784198" cy="561655"/>
          </a:xfrm>
          <a:prstGeom prst="rect">
            <a:avLst/>
          </a:prstGeom>
        </p:spPr>
      </p:pic>
    </p:spTree>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07393" y="2061822"/>
            <a:ext cx="4031186" cy="2079544"/>
          </a:xfrm>
          <a:prstGeom prst="rect">
            <a:avLst/>
          </a:prstGeom>
        </p:spPr>
        <p:txBody>
          <a:bodyPr wrap="square" lIns="0" tIns="0" rIns="0" bIns="0" rtlCol="0" anchor="t">
            <a:spAutoFit/>
          </a:bodyPr>
          <a:lstStyle/>
          <a:p>
            <a:pPr algn="just">
              <a:lnSpc>
                <a:spcPts val="1442"/>
              </a:lnSpc>
            </a:pPr>
            <a:r>
              <a:rPr lang="en-US" sz="1030" b="1" dirty="0" err="1">
                <a:solidFill>
                  <a:srgbClr val="000000"/>
                </a:solidFill>
                <a:latin typeface="Open Sans Bold"/>
              </a:rPr>
              <a:t>Resolución</a:t>
            </a:r>
            <a:r>
              <a:rPr lang="en-US" sz="1030" b="1" dirty="0">
                <a:solidFill>
                  <a:srgbClr val="000000"/>
                </a:solidFill>
                <a:latin typeface="Open Sans Bold"/>
              </a:rPr>
              <a:t> 5178 de 2023 </a:t>
            </a:r>
          </a:p>
          <a:p>
            <a:pPr algn="just">
              <a:lnSpc>
                <a:spcPts val="1442"/>
              </a:lnSpc>
            </a:pPr>
            <a:r>
              <a:rPr lang="en-US" sz="1030" b="1" dirty="0" err="1">
                <a:solidFill>
                  <a:srgbClr val="000000"/>
                </a:solidFill>
                <a:latin typeface="Open Sans"/>
              </a:rPr>
              <a:t>I</a:t>
            </a:r>
            <a:r>
              <a:rPr lang="en-US" sz="1030" b="1" dirty="0" err="1">
                <a:solidFill>
                  <a:srgbClr val="000000"/>
                </a:solidFill>
                <a:latin typeface="Open Sans Bold"/>
              </a:rPr>
              <a:t>nformación</a:t>
            </a:r>
            <a:r>
              <a:rPr lang="en-US" sz="1030" b="1" dirty="0">
                <a:solidFill>
                  <a:srgbClr val="000000"/>
                </a:solidFill>
                <a:latin typeface="Open Sans Bold"/>
              </a:rPr>
              <a:t> : </a:t>
            </a:r>
            <a:r>
              <a:rPr lang="en-US" sz="1030" b="1" dirty="0">
                <a:solidFill>
                  <a:srgbClr val="000000"/>
                </a:solidFill>
                <a:latin typeface="Open Sans"/>
              </a:rPr>
              <a:t> </a:t>
            </a:r>
          </a:p>
          <a:p>
            <a:pPr marL="171450" indent="-171450" algn="just">
              <a:lnSpc>
                <a:spcPts val="1442"/>
              </a:lnSpc>
              <a:buFont typeface="Arial" panose="020B0604020202020204" pitchFamily="34" charset="0"/>
              <a:buChar char="•"/>
            </a:pPr>
            <a:r>
              <a:rPr lang="en-US" sz="1030" b="1" dirty="0">
                <a:solidFill>
                  <a:srgbClr val="000000"/>
                </a:solidFill>
                <a:latin typeface="Open Sans"/>
              </a:rPr>
              <a:t> </a:t>
            </a:r>
            <a:r>
              <a:rPr lang="en-US" sz="1030" dirty="0" err="1">
                <a:solidFill>
                  <a:srgbClr val="000000"/>
                </a:solidFill>
                <a:latin typeface="Open Sans"/>
              </a:rPr>
              <a:t>Siniestros</a:t>
            </a:r>
            <a:r>
              <a:rPr lang="en-US" sz="1030" dirty="0">
                <a:solidFill>
                  <a:srgbClr val="000000"/>
                </a:solidFill>
                <a:latin typeface="Open Sans"/>
              </a:rPr>
              <a:t> </a:t>
            </a:r>
            <a:r>
              <a:rPr lang="en-US" sz="1030" dirty="0" err="1">
                <a:solidFill>
                  <a:srgbClr val="000000"/>
                </a:solidFill>
                <a:latin typeface="Open Sans"/>
              </a:rPr>
              <a:t>viales</a:t>
            </a:r>
            <a:r>
              <a:rPr lang="en-US" sz="1030" dirty="0">
                <a:solidFill>
                  <a:srgbClr val="000000"/>
                </a:solidFill>
                <a:latin typeface="Open Sans"/>
              </a:rPr>
              <a:t>, </a:t>
            </a:r>
            <a:r>
              <a:rPr lang="en-US" sz="1030" dirty="0" err="1">
                <a:solidFill>
                  <a:srgbClr val="000000"/>
                </a:solidFill>
                <a:latin typeface="Open Sans"/>
              </a:rPr>
              <a:t>administrativo</a:t>
            </a:r>
            <a:r>
              <a:rPr lang="en-US" sz="1030" dirty="0">
                <a:solidFill>
                  <a:srgbClr val="000000"/>
                </a:solidFill>
                <a:latin typeface="Open Sans"/>
              </a:rPr>
              <a:t>, </a:t>
            </a:r>
            <a:r>
              <a:rPr lang="en-US" sz="1030" dirty="0" err="1">
                <a:solidFill>
                  <a:srgbClr val="000000"/>
                </a:solidFill>
                <a:latin typeface="Open Sans"/>
              </a:rPr>
              <a:t>Funcionamiento</a:t>
            </a:r>
            <a:r>
              <a:rPr lang="en-US" sz="1030" dirty="0">
                <a:solidFill>
                  <a:srgbClr val="000000"/>
                </a:solidFill>
                <a:latin typeface="Open Sans"/>
              </a:rPr>
              <a:t> y </a:t>
            </a:r>
            <a:r>
              <a:rPr lang="en-US" sz="1030" dirty="0" err="1">
                <a:solidFill>
                  <a:srgbClr val="000000"/>
                </a:solidFill>
                <a:latin typeface="Open Sans"/>
              </a:rPr>
              <a:t>vehículos</a:t>
            </a:r>
            <a:r>
              <a:rPr lang="en-US" sz="1030" dirty="0">
                <a:solidFill>
                  <a:srgbClr val="000000"/>
                </a:solidFill>
                <a:latin typeface="Open Sans"/>
              </a:rPr>
              <a:t>, </a:t>
            </a:r>
            <a:r>
              <a:rPr lang="en-US" sz="1030" dirty="0" err="1">
                <a:solidFill>
                  <a:srgbClr val="000000"/>
                </a:solidFill>
                <a:latin typeface="Open Sans"/>
              </a:rPr>
              <a:t>planeación</a:t>
            </a:r>
            <a:r>
              <a:rPr lang="en-US" sz="1030" dirty="0">
                <a:solidFill>
                  <a:srgbClr val="000000"/>
                </a:solidFill>
                <a:latin typeface="Open Sans"/>
              </a:rPr>
              <a:t> y </a:t>
            </a:r>
            <a:r>
              <a:rPr lang="en-US" sz="1030" dirty="0" err="1">
                <a:solidFill>
                  <a:srgbClr val="000000"/>
                </a:solidFill>
                <a:latin typeface="Open Sans"/>
              </a:rPr>
              <a:t>ejecución</a:t>
            </a:r>
            <a:r>
              <a:rPr lang="en-US" sz="1030" dirty="0">
                <a:solidFill>
                  <a:srgbClr val="000000"/>
                </a:solidFill>
                <a:latin typeface="Open Sans"/>
              </a:rPr>
              <a:t> de </a:t>
            </a:r>
            <a:r>
              <a:rPr lang="en-US" sz="1030" dirty="0" err="1">
                <a:solidFill>
                  <a:srgbClr val="000000"/>
                </a:solidFill>
                <a:latin typeface="Open Sans"/>
              </a:rPr>
              <a:t>actividades</a:t>
            </a:r>
            <a:r>
              <a:rPr lang="en-US" sz="1030" dirty="0">
                <a:solidFill>
                  <a:srgbClr val="000000"/>
                </a:solidFill>
                <a:latin typeface="Open Sans"/>
              </a:rPr>
              <a:t> </a:t>
            </a:r>
            <a:r>
              <a:rPr lang="en-US" sz="1030" dirty="0" err="1">
                <a:solidFill>
                  <a:srgbClr val="000000"/>
                </a:solidFill>
                <a:latin typeface="Open Sans"/>
              </a:rPr>
              <a:t>asociadas</a:t>
            </a:r>
            <a:r>
              <a:rPr lang="en-US" sz="1030" dirty="0">
                <a:solidFill>
                  <a:srgbClr val="000000"/>
                </a:solidFill>
                <a:latin typeface="Open Sans"/>
              </a:rPr>
              <a:t> a la </a:t>
            </a:r>
            <a:r>
              <a:rPr lang="en-US" sz="1030" dirty="0" err="1">
                <a:solidFill>
                  <a:srgbClr val="000000"/>
                </a:solidFill>
                <a:latin typeface="Open Sans"/>
              </a:rPr>
              <a:t>verificación</a:t>
            </a:r>
            <a:r>
              <a:rPr lang="en-US" sz="1030" dirty="0">
                <a:solidFill>
                  <a:srgbClr val="000000"/>
                </a:solidFill>
                <a:latin typeface="Open Sans"/>
              </a:rPr>
              <a:t> y </a:t>
            </a:r>
            <a:r>
              <a:rPr lang="en-US" sz="1030" dirty="0" err="1">
                <a:solidFill>
                  <a:srgbClr val="000000"/>
                </a:solidFill>
                <a:latin typeface="Open Sans"/>
              </a:rPr>
              <a:t>seguimiento</a:t>
            </a:r>
            <a:r>
              <a:rPr lang="en-US" sz="1030" dirty="0">
                <a:solidFill>
                  <a:srgbClr val="000000"/>
                </a:solidFill>
                <a:latin typeface="Open Sans"/>
              </a:rPr>
              <a:t> del PESV.</a:t>
            </a:r>
          </a:p>
          <a:p>
            <a:pPr algn="just">
              <a:lnSpc>
                <a:spcPts val="1442"/>
              </a:lnSpc>
            </a:pPr>
            <a:endParaRPr lang="en-US" sz="1030" dirty="0">
              <a:solidFill>
                <a:srgbClr val="000000"/>
              </a:solidFill>
              <a:latin typeface="Open Sans"/>
            </a:endParaRPr>
          </a:p>
          <a:p>
            <a:pPr algn="just">
              <a:lnSpc>
                <a:spcPts val="1442"/>
              </a:lnSpc>
            </a:pPr>
            <a:r>
              <a:rPr lang="en-US" sz="1030" b="1" dirty="0" err="1">
                <a:solidFill>
                  <a:srgbClr val="000000"/>
                </a:solidFill>
                <a:latin typeface="Open Sans Bold"/>
              </a:rPr>
              <a:t>Resultado</a:t>
            </a:r>
            <a:r>
              <a:rPr lang="en-US" sz="1030" b="1" dirty="0">
                <a:solidFill>
                  <a:srgbClr val="000000"/>
                </a:solidFill>
                <a:latin typeface="Open Sans Bold"/>
              </a:rPr>
              <a:t> : </a:t>
            </a:r>
          </a:p>
          <a:p>
            <a:pPr algn="just">
              <a:lnSpc>
                <a:spcPts val="1442"/>
              </a:lnSpc>
            </a:pPr>
            <a:r>
              <a:rPr lang="en-US" sz="1030" dirty="0">
                <a:solidFill>
                  <a:srgbClr val="000000"/>
                </a:solidFill>
                <a:latin typeface="Open Sans"/>
              </a:rPr>
              <a:t>**  </a:t>
            </a:r>
            <a:r>
              <a:rPr lang="en-US" sz="1030" dirty="0" err="1">
                <a:solidFill>
                  <a:srgbClr val="000000"/>
                </a:solidFill>
                <a:latin typeface="Open Sans"/>
              </a:rPr>
              <a:t>Programados</a:t>
            </a:r>
            <a:r>
              <a:rPr lang="en-US" sz="1030" dirty="0">
                <a:solidFill>
                  <a:srgbClr val="000000"/>
                </a:solidFill>
                <a:latin typeface="Open Sans"/>
              </a:rPr>
              <a:t>: 12.377 </a:t>
            </a:r>
            <a:r>
              <a:rPr lang="en-US" sz="1030" dirty="0" err="1">
                <a:solidFill>
                  <a:srgbClr val="000000"/>
                </a:solidFill>
                <a:latin typeface="Open Sans"/>
              </a:rPr>
              <a:t>Vigilados</a:t>
            </a:r>
            <a:endParaRPr lang="en-US" sz="1030" dirty="0">
              <a:solidFill>
                <a:srgbClr val="000000"/>
              </a:solidFill>
              <a:latin typeface="Open Sans"/>
            </a:endParaRPr>
          </a:p>
          <a:p>
            <a:pPr algn="just">
              <a:lnSpc>
                <a:spcPts val="1442"/>
              </a:lnSpc>
            </a:pPr>
            <a:r>
              <a:rPr lang="en-US" sz="1030" dirty="0">
                <a:solidFill>
                  <a:srgbClr val="000000"/>
                </a:solidFill>
                <a:latin typeface="Open Sans"/>
              </a:rPr>
              <a:t>**  </a:t>
            </a:r>
            <a:r>
              <a:rPr lang="en-US" sz="1030" dirty="0" err="1">
                <a:solidFill>
                  <a:srgbClr val="000000"/>
                </a:solidFill>
                <a:latin typeface="Open Sans"/>
              </a:rPr>
              <a:t>Cumplieron</a:t>
            </a:r>
            <a:r>
              <a:rPr lang="en-US" sz="1030" dirty="0">
                <a:solidFill>
                  <a:srgbClr val="000000"/>
                </a:solidFill>
                <a:latin typeface="Open Sans"/>
              </a:rPr>
              <a:t> :40% ; 4.995 </a:t>
            </a:r>
            <a:r>
              <a:rPr lang="en-US" sz="1030" dirty="0" err="1">
                <a:solidFill>
                  <a:srgbClr val="000000"/>
                </a:solidFill>
                <a:latin typeface="Open Sans"/>
              </a:rPr>
              <a:t>vigilados</a:t>
            </a:r>
            <a:r>
              <a:rPr lang="en-US" sz="1030" dirty="0">
                <a:solidFill>
                  <a:srgbClr val="000000"/>
                </a:solidFill>
                <a:latin typeface="Open Sans"/>
              </a:rPr>
              <a:t> </a:t>
            </a:r>
            <a:r>
              <a:rPr lang="en-US" sz="1030" dirty="0" err="1">
                <a:solidFill>
                  <a:srgbClr val="000000"/>
                </a:solidFill>
                <a:latin typeface="Open Sans"/>
              </a:rPr>
              <a:t>cumplieron</a:t>
            </a:r>
            <a:r>
              <a:rPr lang="en-US" sz="1030" dirty="0">
                <a:solidFill>
                  <a:srgbClr val="000000"/>
                </a:solidFill>
                <a:latin typeface="Open Sans"/>
              </a:rPr>
              <a:t> con </a:t>
            </a:r>
            <a:r>
              <a:rPr lang="en-US" sz="1030" dirty="0" err="1">
                <a:solidFill>
                  <a:srgbClr val="000000"/>
                </a:solidFill>
                <a:latin typeface="Open Sans"/>
              </a:rPr>
              <a:t>el</a:t>
            </a:r>
            <a:r>
              <a:rPr lang="en-US" sz="1030" dirty="0">
                <a:solidFill>
                  <a:srgbClr val="000000"/>
                </a:solidFill>
                <a:latin typeface="Open Sans"/>
              </a:rPr>
              <a:t> </a:t>
            </a:r>
            <a:r>
              <a:rPr lang="en-US" sz="1030" dirty="0" err="1">
                <a:solidFill>
                  <a:srgbClr val="000000"/>
                </a:solidFill>
                <a:latin typeface="Open Sans"/>
              </a:rPr>
              <a:t>reporte</a:t>
            </a:r>
            <a:r>
              <a:rPr lang="en-US" sz="1030" dirty="0">
                <a:solidFill>
                  <a:srgbClr val="000000"/>
                </a:solidFill>
                <a:latin typeface="Open Sans"/>
              </a:rPr>
              <a:t> de </a:t>
            </a:r>
            <a:r>
              <a:rPr lang="en-US" sz="1030" dirty="0" err="1">
                <a:solidFill>
                  <a:srgbClr val="000000"/>
                </a:solidFill>
                <a:latin typeface="Open Sans"/>
              </a:rPr>
              <a:t>información</a:t>
            </a:r>
            <a:endParaRPr lang="en-US" sz="1030" dirty="0">
              <a:solidFill>
                <a:srgbClr val="000000"/>
              </a:solidFill>
              <a:latin typeface="Open Sans"/>
            </a:endParaRPr>
          </a:p>
          <a:p>
            <a:pPr algn="ctr">
              <a:lnSpc>
                <a:spcPts val="2581"/>
              </a:lnSpc>
            </a:pPr>
            <a:endParaRPr lang="en-US" sz="1030" dirty="0">
              <a:solidFill>
                <a:srgbClr val="000000"/>
              </a:solidFill>
              <a:latin typeface="Open Sans"/>
            </a:endParaRPr>
          </a:p>
        </p:txBody>
      </p:sp>
      <p:grpSp>
        <p:nvGrpSpPr>
          <p:cNvPr id="3" name="Group 3"/>
          <p:cNvGrpSpPr/>
          <p:nvPr/>
        </p:nvGrpSpPr>
        <p:grpSpPr>
          <a:xfrm>
            <a:off x="-410946" y="6562929"/>
            <a:ext cx="12918261" cy="295071"/>
            <a:chOff x="0" y="0"/>
            <a:chExt cx="5103511" cy="116571"/>
          </a:xfrm>
        </p:grpSpPr>
        <p:sp>
          <p:nvSpPr>
            <p:cNvPr id="4" name="Freeform 4"/>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5" name="TextBox 5"/>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6" name="Freeform 6"/>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7" name="Freeform 7"/>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8" name="Freeform 8"/>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9" name="Freeform 9"/>
          <p:cNvSpPr/>
          <p:nvPr/>
        </p:nvSpPr>
        <p:spPr>
          <a:xfrm>
            <a:off x="7795246" y="1911188"/>
            <a:ext cx="4197887" cy="1967277"/>
          </a:xfrm>
          <a:custGeom>
            <a:avLst/>
            <a:gdLst/>
            <a:ahLst/>
            <a:cxnLst/>
            <a:rect l="l" t="t" r="r" b="b"/>
            <a:pathLst>
              <a:path w="6211770" h="2833941">
                <a:moveTo>
                  <a:pt x="0" y="0"/>
                </a:moveTo>
                <a:lnTo>
                  <a:pt x="6211771" y="0"/>
                </a:lnTo>
                <a:lnTo>
                  <a:pt x="6211771" y="2833941"/>
                </a:lnTo>
                <a:lnTo>
                  <a:pt x="0" y="28339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sz="1200"/>
          </a:p>
        </p:txBody>
      </p:sp>
      <p:sp>
        <p:nvSpPr>
          <p:cNvPr id="10" name="Freeform 10"/>
          <p:cNvSpPr/>
          <p:nvPr/>
        </p:nvSpPr>
        <p:spPr>
          <a:xfrm>
            <a:off x="7846066" y="4527077"/>
            <a:ext cx="4197887" cy="1967277"/>
          </a:xfrm>
          <a:custGeom>
            <a:avLst/>
            <a:gdLst/>
            <a:ahLst/>
            <a:cxnLst/>
            <a:rect l="l" t="t" r="r" b="b"/>
            <a:pathLst>
              <a:path w="6032586" h="2752194">
                <a:moveTo>
                  <a:pt x="0" y="0"/>
                </a:moveTo>
                <a:lnTo>
                  <a:pt x="6032587" y="0"/>
                </a:lnTo>
                <a:lnTo>
                  <a:pt x="6032587" y="2752194"/>
                </a:lnTo>
                <a:lnTo>
                  <a:pt x="0" y="27521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ES_tradnl" sz="1200"/>
          </a:p>
        </p:txBody>
      </p:sp>
      <p:sp>
        <p:nvSpPr>
          <p:cNvPr id="11" name="Freeform 11"/>
          <p:cNvSpPr/>
          <p:nvPr/>
        </p:nvSpPr>
        <p:spPr>
          <a:xfrm>
            <a:off x="4041538" y="1911188"/>
            <a:ext cx="3140586" cy="3362889"/>
          </a:xfrm>
          <a:custGeom>
            <a:avLst/>
            <a:gdLst/>
            <a:ahLst/>
            <a:cxnLst/>
            <a:rect l="l" t="t" r="r" b="b"/>
            <a:pathLst>
              <a:path w="6046781" h="6170184">
                <a:moveTo>
                  <a:pt x="0" y="0"/>
                </a:moveTo>
                <a:lnTo>
                  <a:pt x="6046780" y="0"/>
                </a:lnTo>
                <a:lnTo>
                  <a:pt x="6046780" y="6170184"/>
                </a:lnTo>
                <a:lnTo>
                  <a:pt x="0" y="61701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ES_tradnl" sz="1200"/>
          </a:p>
        </p:txBody>
      </p:sp>
      <p:sp>
        <p:nvSpPr>
          <p:cNvPr id="12" name="Freeform 12"/>
          <p:cNvSpPr/>
          <p:nvPr/>
        </p:nvSpPr>
        <p:spPr>
          <a:xfrm>
            <a:off x="5002605" y="3213269"/>
            <a:ext cx="1218452" cy="837463"/>
          </a:xfrm>
          <a:custGeom>
            <a:avLst/>
            <a:gdLst/>
            <a:ahLst/>
            <a:cxnLst/>
            <a:rect l="l" t="t" r="r" b="b"/>
            <a:pathLst>
              <a:path w="2370435" h="1708422">
                <a:moveTo>
                  <a:pt x="0" y="0"/>
                </a:moveTo>
                <a:lnTo>
                  <a:pt x="2370435" y="0"/>
                </a:lnTo>
                <a:lnTo>
                  <a:pt x="2370435" y="1708422"/>
                </a:lnTo>
                <a:lnTo>
                  <a:pt x="0" y="1708422"/>
                </a:lnTo>
                <a:lnTo>
                  <a:pt x="0" y="0"/>
                </a:lnTo>
                <a:close/>
              </a:path>
            </a:pathLst>
          </a:custGeom>
          <a:blipFill>
            <a:blip r:embed="rId11"/>
            <a:stretch>
              <a:fillRect/>
            </a:stretch>
          </a:blipFill>
        </p:spPr>
        <p:txBody>
          <a:bodyPr/>
          <a:lstStyle/>
          <a:p>
            <a:endParaRPr lang="es-ES_tradnl" sz="1200"/>
          </a:p>
        </p:txBody>
      </p:sp>
      <p:sp>
        <p:nvSpPr>
          <p:cNvPr id="13" name="TextBox 13"/>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14" name="TextBox 14"/>
          <p:cNvSpPr txBox="1"/>
          <p:nvPr/>
        </p:nvSpPr>
        <p:spPr>
          <a:xfrm>
            <a:off x="7958213" y="4623213"/>
            <a:ext cx="4023424" cy="2079544"/>
          </a:xfrm>
          <a:prstGeom prst="rect">
            <a:avLst/>
          </a:prstGeom>
        </p:spPr>
        <p:txBody>
          <a:bodyPr wrap="square" lIns="0" tIns="0" rIns="0" bIns="0" rtlCol="0" anchor="t">
            <a:spAutoFit/>
          </a:bodyPr>
          <a:lstStyle/>
          <a:p>
            <a:pPr algn="just">
              <a:lnSpc>
                <a:spcPts val="1442"/>
              </a:lnSpc>
            </a:pPr>
            <a:r>
              <a:rPr lang="en-US" sz="1030" b="1" dirty="0" err="1">
                <a:solidFill>
                  <a:srgbClr val="000000"/>
                </a:solidFill>
                <a:latin typeface="Open Sans Bold"/>
              </a:rPr>
              <a:t>Resolución</a:t>
            </a:r>
            <a:r>
              <a:rPr lang="en-US" sz="1030" b="1" dirty="0">
                <a:solidFill>
                  <a:srgbClr val="000000"/>
                </a:solidFill>
                <a:latin typeface="Open Sans Bold"/>
              </a:rPr>
              <a:t> 10110 de 2023</a:t>
            </a:r>
          </a:p>
          <a:p>
            <a:pPr algn="just">
              <a:lnSpc>
                <a:spcPts val="1442"/>
              </a:lnSpc>
            </a:pPr>
            <a:r>
              <a:rPr lang="en-US" sz="1030" b="1" dirty="0" err="1">
                <a:solidFill>
                  <a:srgbClr val="000000"/>
                </a:solidFill>
                <a:latin typeface="Open Sans"/>
              </a:rPr>
              <a:t>I</a:t>
            </a:r>
            <a:r>
              <a:rPr lang="en-US" sz="1030" b="1" dirty="0" err="1">
                <a:solidFill>
                  <a:srgbClr val="000000"/>
                </a:solidFill>
                <a:latin typeface="Open Sans Bold"/>
              </a:rPr>
              <a:t>nformación</a:t>
            </a:r>
            <a:r>
              <a:rPr lang="en-US" sz="1030" b="1" dirty="0">
                <a:solidFill>
                  <a:srgbClr val="000000"/>
                </a:solidFill>
                <a:latin typeface="Open Sans Bold"/>
              </a:rPr>
              <a:t> : </a:t>
            </a:r>
            <a:r>
              <a:rPr lang="en-US" sz="1030" b="1" dirty="0">
                <a:solidFill>
                  <a:srgbClr val="000000"/>
                </a:solidFill>
                <a:latin typeface="Open Sans"/>
              </a:rPr>
              <a:t> </a:t>
            </a:r>
          </a:p>
          <a:p>
            <a:pPr algn="just">
              <a:lnSpc>
                <a:spcPts val="1442"/>
              </a:lnSpc>
            </a:pPr>
            <a:r>
              <a:rPr lang="en-US" sz="1030" dirty="0" err="1">
                <a:solidFill>
                  <a:srgbClr val="000000"/>
                </a:solidFill>
                <a:latin typeface="Open Sans"/>
              </a:rPr>
              <a:t>Vehículos</a:t>
            </a:r>
            <a:r>
              <a:rPr lang="en-US" sz="1030" dirty="0">
                <a:solidFill>
                  <a:srgbClr val="000000"/>
                </a:solidFill>
                <a:latin typeface="Open Sans"/>
              </a:rPr>
              <a:t> </a:t>
            </a:r>
            <a:r>
              <a:rPr lang="en-US" sz="1030" dirty="0" err="1">
                <a:solidFill>
                  <a:srgbClr val="000000"/>
                </a:solidFill>
                <a:latin typeface="Open Sans"/>
              </a:rPr>
              <a:t>inmovilizados</a:t>
            </a:r>
            <a:r>
              <a:rPr lang="en-US" sz="1030" dirty="0">
                <a:solidFill>
                  <a:srgbClr val="000000"/>
                </a:solidFill>
                <a:latin typeface="Open Sans"/>
              </a:rPr>
              <a:t>, </a:t>
            </a:r>
            <a:r>
              <a:rPr lang="en-US" sz="1030" dirty="0" err="1">
                <a:solidFill>
                  <a:srgbClr val="000000"/>
                </a:solidFill>
                <a:latin typeface="Open Sans"/>
              </a:rPr>
              <a:t>incrementos</a:t>
            </a:r>
            <a:r>
              <a:rPr lang="en-US" sz="1030" dirty="0">
                <a:solidFill>
                  <a:srgbClr val="000000"/>
                </a:solidFill>
                <a:latin typeface="Open Sans"/>
              </a:rPr>
              <a:t> </a:t>
            </a:r>
            <a:r>
              <a:rPr lang="en-US" sz="1030" dirty="0" err="1">
                <a:solidFill>
                  <a:srgbClr val="000000"/>
                </a:solidFill>
                <a:latin typeface="Open Sans"/>
              </a:rPr>
              <a:t>tarifarios</a:t>
            </a:r>
            <a:r>
              <a:rPr lang="en-US" sz="1030" dirty="0">
                <a:solidFill>
                  <a:srgbClr val="000000"/>
                </a:solidFill>
                <a:latin typeface="Open Sans"/>
              </a:rPr>
              <a:t>, </a:t>
            </a:r>
            <a:r>
              <a:rPr lang="en-US" sz="1030" dirty="0" err="1">
                <a:solidFill>
                  <a:srgbClr val="000000"/>
                </a:solidFill>
                <a:latin typeface="Open Sans"/>
              </a:rPr>
              <a:t>capacidad</a:t>
            </a:r>
            <a:r>
              <a:rPr lang="en-US" sz="1030" dirty="0">
                <a:solidFill>
                  <a:srgbClr val="000000"/>
                </a:solidFill>
                <a:latin typeface="Open Sans"/>
              </a:rPr>
              <a:t> </a:t>
            </a:r>
            <a:r>
              <a:rPr lang="en-US" sz="1030" dirty="0" err="1">
                <a:solidFill>
                  <a:srgbClr val="000000"/>
                </a:solidFill>
                <a:latin typeface="Open Sans"/>
              </a:rPr>
              <a:t>transportadora</a:t>
            </a:r>
            <a:r>
              <a:rPr lang="en-US" sz="1030" dirty="0">
                <a:solidFill>
                  <a:srgbClr val="000000"/>
                </a:solidFill>
                <a:latin typeface="Open Sans"/>
              </a:rPr>
              <a:t>, </a:t>
            </a:r>
            <a:r>
              <a:rPr lang="en-US" sz="1030" dirty="0" err="1">
                <a:solidFill>
                  <a:srgbClr val="000000"/>
                </a:solidFill>
                <a:latin typeface="Open Sans"/>
              </a:rPr>
              <a:t>planeación</a:t>
            </a:r>
            <a:r>
              <a:rPr lang="en-US" sz="1030" dirty="0">
                <a:solidFill>
                  <a:srgbClr val="000000"/>
                </a:solidFill>
                <a:latin typeface="Open Sans"/>
              </a:rPr>
              <a:t> y </a:t>
            </a:r>
            <a:r>
              <a:rPr lang="en-US" sz="1030" dirty="0" err="1">
                <a:solidFill>
                  <a:srgbClr val="000000"/>
                </a:solidFill>
                <a:latin typeface="Open Sans"/>
              </a:rPr>
              <a:t>ejecución</a:t>
            </a:r>
            <a:r>
              <a:rPr lang="en-US" sz="1030" dirty="0">
                <a:solidFill>
                  <a:srgbClr val="000000"/>
                </a:solidFill>
                <a:latin typeface="Open Sans"/>
              </a:rPr>
              <a:t> de </a:t>
            </a:r>
            <a:r>
              <a:rPr lang="en-US" sz="1030" dirty="0" err="1">
                <a:solidFill>
                  <a:srgbClr val="000000"/>
                </a:solidFill>
                <a:latin typeface="Open Sans"/>
              </a:rPr>
              <a:t>acciones</a:t>
            </a:r>
            <a:r>
              <a:rPr lang="en-US" sz="1030" dirty="0">
                <a:solidFill>
                  <a:srgbClr val="000000"/>
                </a:solidFill>
                <a:latin typeface="Open Sans"/>
              </a:rPr>
              <a:t> </a:t>
            </a:r>
            <a:r>
              <a:rPr lang="en-US" sz="1030" dirty="0" err="1">
                <a:solidFill>
                  <a:srgbClr val="000000"/>
                </a:solidFill>
                <a:latin typeface="Open Sans"/>
              </a:rPr>
              <a:t>asociada</a:t>
            </a:r>
            <a:r>
              <a:rPr lang="en-US" sz="1030" dirty="0">
                <a:solidFill>
                  <a:srgbClr val="000000"/>
                </a:solidFill>
                <a:latin typeface="Open Sans"/>
              </a:rPr>
              <a:t> al control de la </a:t>
            </a:r>
            <a:r>
              <a:rPr lang="en-US" sz="1030" dirty="0" err="1">
                <a:solidFill>
                  <a:srgbClr val="000000"/>
                </a:solidFill>
                <a:latin typeface="Open Sans"/>
              </a:rPr>
              <a:t>ilegalidad</a:t>
            </a:r>
            <a:endParaRPr lang="en-US" sz="1030" dirty="0">
              <a:solidFill>
                <a:srgbClr val="000000"/>
              </a:solidFill>
              <a:latin typeface="Open Sans"/>
            </a:endParaRPr>
          </a:p>
          <a:p>
            <a:pPr algn="just">
              <a:lnSpc>
                <a:spcPts val="1442"/>
              </a:lnSpc>
            </a:pPr>
            <a:endParaRPr lang="en-US" sz="1030" dirty="0">
              <a:solidFill>
                <a:srgbClr val="000000"/>
              </a:solidFill>
              <a:latin typeface="Open Sans"/>
            </a:endParaRPr>
          </a:p>
          <a:p>
            <a:pPr algn="just">
              <a:lnSpc>
                <a:spcPts val="1442"/>
              </a:lnSpc>
            </a:pPr>
            <a:r>
              <a:rPr lang="en-US" sz="1030" b="1" dirty="0" err="1">
                <a:solidFill>
                  <a:srgbClr val="000000"/>
                </a:solidFill>
                <a:latin typeface="Open Sans Bold"/>
              </a:rPr>
              <a:t>Resultado</a:t>
            </a:r>
            <a:r>
              <a:rPr lang="en-US" sz="1030" b="1" dirty="0">
                <a:solidFill>
                  <a:srgbClr val="000000"/>
                </a:solidFill>
                <a:latin typeface="Open Sans Bold"/>
              </a:rPr>
              <a:t> : </a:t>
            </a:r>
          </a:p>
          <a:p>
            <a:pPr algn="just">
              <a:lnSpc>
                <a:spcPts val="1442"/>
              </a:lnSpc>
            </a:pPr>
            <a:r>
              <a:rPr lang="en-US" sz="1030" dirty="0">
                <a:solidFill>
                  <a:srgbClr val="000000"/>
                </a:solidFill>
                <a:latin typeface="Open Sans"/>
              </a:rPr>
              <a:t>**  </a:t>
            </a:r>
            <a:r>
              <a:rPr lang="en-US" sz="1030" dirty="0" err="1">
                <a:solidFill>
                  <a:srgbClr val="000000"/>
                </a:solidFill>
                <a:latin typeface="Open Sans"/>
              </a:rPr>
              <a:t>Programados</a:t>
            </a:r>
            <a:r>
              <a:rPr lang="en-US" sz="1030" dirty="0">
                <a:solidFill>
                  <a:srgbClr val="000000"/>
                </a:solidFill>
                <a:latin typeface="Open Sans"/>
              </a:rPr>
              <a:t>: 293 </a:t>
            </a:r>
            <a:r>
              <a:rPr lang="en-US" sz="1030" dirty="0" err="1">
                <a:solidFill>
                  <a:srgbClr val="000000"/>
                </a:solidFill>
                <a:latin typeface="Open Sans"/>
              </a:rPr>
              <a:t>Vigilados</a:t>
            </a:r>
            <a:endParaRPr lang="en-US" sz="1030" dirty="0">
              <a:solidFill>
                <a:srgbClr val="000000"/>
              </a:solidFill>
              <a:latin typeface="Open Sans"/>
            </a:endParaRPr>
          </a:p>
          <a:p>
            <a:pPr algn="just">
              <a:lnSpc>
                <a:spcPts val="1442"/>
              </a:lnSpc>
            </a:pPr>
            <a:r>
              <a:rPr lang="en-US" sz="1030" dirty="0">
                <a:solidFill>
                  <a:srgbClr val="000000"/>
                </a:solidFill>
                <a:latin typeface="Open Sans"/>
              </a:rPr>
              <a:t>** </a:t>
            </a:r>
            <a:r>
              <a:rPr lang="en-US" sz="1030" dirty="0" err="1">
                <a:solidFill>
                  <a:srgbClr val="000000"/>
                </a:solidFill>
                <a:latin typeface="Open Sans"/>
              </a:rPr>
              <a:t>Cumplieron</a:t>
            </a:r>
            <a:r>
              <a:rPr lang="en-US" sz="1030" dirty="0">
                <a:solidFill>
                  <a:srgbClr val="000000"/>
                </a:solidFill>
                <a:latin typeface="Open Sans"/>
              </a:rPr>
              <a:t> :15% ;  37 </a:t>
            </a:r>
            <a:r>
              <a:rPr lang="en-US" sz="1030" dirty="0" err="1">
                <a:solidFill>
                  <a:srgbClr val="000000"/>
                </a:solidFill>
                <a:latin typeface="Open Sans"/>
              </a:rPr>
              <a:t>vigilados</a:t>
            </a:r>
            <a:r>
              <a:rPr lang="en-US" sz="1030" dirty="0">
                <a:solidFill>
                  <a:srgbClr val="000000"/>
                </a:solidFill>
                <a:latin typeface="Open Sans"/>
              </a:rPr>
              <a:t> </a:t>
            </a:r>
            <a:r>
              <a:rPr lang="en-US" sz="1030" dirty="0" err="1">
                <a:solidFill>
                  <a:srgbClr val="000000"/>
                </a:solidFill>
                <a:latin typeface="Open Sans"/>
              </a:rPr>
              <a:t>cumplieron</a:t>
            </a:r>
            <a:r>
              <a:rPr lang="en-US" sz="1030" dirty="0">
                <a:solidFill>
                  <a:srgbClr val="000000"/>
                </a:solidFill>
                <a:latin typeface="Open Sans"/>
              </a:rPr>
              <a:t> con </a:t>
            </a:r>
            <a:r>
              <a:rPr lang="en-US" sz="1030" dirty="0" err="1">
                <a:solidFill>
                  <a:srgbClr val="000000"/>
                </a:solidFill>
                <a:latin typeface="Open Sans"/>
              </a:rPr>
              <a:t>el</a:t>
            </a:r>
            <a:r>
              <a:rPr lang="en-US" sz="1030" dirty="0">
                <a:solidFill>
                  <a:srgbClr val="000000"/>
                </a:solidFill>
                <a:latin typeface="Open Sans"/>
              </a:rPr>
              <a:t> </a:t>
            </a:r>
            <a:r>
              <a:rPr lang="en-US" sz="1030" dirty="0" err="1">
                <a:solidFill>
                  <a:srgbClr val="000000"/>
                </a:solidFill>
                <a:latin typeface="Open Sans"/>
              </a:rPr>
              <a:t>reporte</a:t>
            </a:r>
            <a:r>
              <a:rPr lang="en-US" sz="1030" dirty="0">
                <a:solidFill>
                  <a:srgbClr val="000000"/>
                </a:solidFill>
                <a:latin typeface="Open Sans"/>
              </a:rPr>
              <a:t> de </a:t>
            </a:r>
            <a:r>
              <a:rPr lang="en-US" sz="1030" dirty="0" err="1">
                <a:solidFill>
                  <a:srgbClr val="000000"/>
                </a:solidFill>
                <a:latin typeface="Open Sans"/>
              </a:rPr>
              <a:t>información</a:t>
            </a:r>
            <a:endParaRPr lang="en-US" sz="1030" dirty="0">
              <a:solidFill>
                <a:srgbClr val="000000"/>
              </a:solidFill>
              <a:latin typeface="Open Sans"/>
            </a:endParaRPr>
          </a:p>
          <a:p>
            <a:pPr algn="ctr">
              <a:lnSpc>
                <a:spcPts val="2581"/>
              </a:lnSpc>
            </a:pPr>
            <a:endParaRPr lang="en-US" sz="1030" dirty="0">
              <a:solidFill>
                <a:srgbClr val="000000"/>
              </a:solidFill>
              <a:latin typeface="Open Sans"/>
            </a:endParaRPr>
          </a:p>
        </p:txBody>
      </p:sp>
      <p:sp>
        <p:nvSpPr>
          <p:cNvPr id="15" name="TextBox 15"/>
          <p:cNvSpPr txBox="1"/>
          <p:nvPr/>
        </p:nvSpPr>
        <p:spPr>
          <a:xfrm>
            <a:off x="1940312" y="122979"/>
            <a:ext cx="7012099" cy="821956"/>
          </a:xfrm>
          <a:prstGeom prst="rect">
            <a:avLst/>
          </a:prstGeom>
        </p:spPr>
        <p:txBody>
          <a:bodyPr wrap="square" lIns="0" tIns="0" rIns="0" bIns="0" rtlCol="0" anchor="t">
            <a:spAutoFit/>
          </a:bodyPr>
          <a:lstStyle/>
          <a:p>
            <a:pPr algn="ctr">
              <a:lnSpc>
                <a:spcPts val="3220"/>
              </a:lnSpc>
            </a:pPr>
            <a:r>
              <a:rPr lang="en-US" sz="3067" dirty="0" err="1">
                <a:solidFill>
                  <a:srgbClr val="000000"/>
                </a:solidFill>
                <a:latin typeface="Raleway Heavy"/>
              </a:rPr>
              <a:t>Resultados</a:t>
            </a:r>
            <a:r>
              <a:rPr lang="en-US" sz="3067" dirty="0">
                <a:solidFill>
                  <a:srgbClr val="000000"/>
                </a:solidFill>
                <a:latin typeface="Raleway Heavy"/>
              </a:rPr>
              <a:t> </a:t>
            </a:r>
            <a:r>
              <a:rPr lang="en-US" sz="3067" dirty="0" err="1">
                <a:solidFill>
                  <a:srgbClr val="000000"/>
                </a:solidFill>
                <a:latin typeface="Raleway Heavy"/>
              </a:rPr>
              <a:t>aplicacion</a:t>
            </a:r>
            <a:r>
              <a:rPr lang="en-US" sz="3067" dirty="0">
                <a:solidFill>
                  <a:srgbClr val="000000"/>
                </a:solidFill>
                <a:latin typeface="Raleway Heavy"/>
              </a:rPr>
              <a:t> de </a:t>
            </a:r>
            <a:r>
              <a:rPr lang="en-US" sz="3067" dirty="0" err="1">
                <a:solidFill>
                  <a:srgbClr val="000000"/>
                </a:solidFill>
                <a:latin typeface="Raleway Heavy"/>
              </a:rPr>
              <a:t>tecnologicas</a:t>
            </a:r>
            <a:r>
              <a:rPr lang="en-US" sz="3067" dirty="0">
                <a:solidFill>
                  <a:srgbClr val="000000"/>
                </a:solidFill>
                <a:latin typeface="Raleway Heavy"/>
              </a:rPr>
              <a:t> </a:t>
            </a:r>
            <a:r>
              <a:rPr lang="en-US" sz="3067" dirty="0" err="1">
                <a:solidFill>
                  <a:srgbClr val="000000"/>
                </a:solidFill>
                <a:latin typeface="Raleway Heavy"/>
              </a:rPr>
              <a:t>en</a:t>
            </a:r>
            <a:r>
              <a:rPr lang="en-US" sz="3067" dirty="0">
                <a:solidFill>
                  <a:srgbClr val="000000"/>
                </a:solidFill>
                <a:latin typeface="Raleway Heavy"/>
              </a:rPr>
              <a:t> </a:t>
            </a:r>
            <a:r>
              <a:rPr lang="en-US" sz="3067" dirty="0" err="1">
                <a:solidFill>
                  <a:srgbClr val="000000"/>
                </a:solidFill>
                <a:latin typeface="Raleway Heavy"/>
              </a:rPr>
              <a:t>los</a:t>
            </a:r>
            <a:r>
              <a:rPr lang="en-US" sz="3067" dirty="0">
                <a:solidFill>
                  <a:srgbClr val="000000"/>
                </a:solidFill>
                <a:latin typeface="Raleway Heavy"/>
              </a:rPr>
              <a:t> </a:t>
            </a:r>
            <a:r>
              <a:rPr lang="en-US" sz="3067" dirty="0" err="1">
                <a:solidFill>
                  <a:srgbClr val="000000"/>
                </a:solidFill>
                <a:latin typeface="Raleway Heavy"/>
              </a:rPr>
              <a:t>procesos</a:t>
            </a:r>
            <a:r>
              <a:rPr lang="en-US" sz="3067" dirty="0">
                <a:solidFill>
                  <a:srgbClr val="000000"/>
                </a:solidFill>
                <a:latin typeface="Raleway Heavy"/>
              </a:rPr>
              <a:t> de VIC – Sector </a:t>
            </a:r>
            <a:r>
              <a:rPr lang="en-US" sz="3067" dirty="0" err="1">
                <a:solidFill>
                  <a:srgbClr val="000000"/>
                </a:solidFill>
                <a:latin typeface="Raleway Heavy"/>
              </a:rPr>
              <a:t>Transporte</a:t>
            </a:r>
            <a:endParaRPr lang="en-US" sz="3067" dirty="0">
              <a:solidFill>
                <a:srgbClr val="000000"/>
              </a:solidFill>
              <a:latin typeface="Raleway Heavy"/>
            </a:endParaRPr>
          </a:p>
        </p:txBody>
      </p:sp>
      <p:sp>
        <p:nvSpPr>
          <p:cNvPr id="16" name="TextBox 16"/>
          <p:cNvSpPr txBox="1"/>
          <p:nvPr/>
        </p:nvSpPr>
        <p:spPr>
          <a:xfrm>
            <a:off x="4041538" y="5496272"/>
            <a:ext cx="3140586" cy="333425"/>
          </a:xfrm>
          <a:prstGeom prst="rect">
            <a:avLst/>
          </a:prstGeom>
        </p:spPr>
        <p:txBody>
          <a:bodyPr wrap="square" lIns="0" tIns="0" rIns="0" bIns="0" rtlCol="0" anchor="t">
            <a:spAutoFit/>
          </a:bodyPr>
          <a:lstStyle/>
          <a:p>
            <a:pPr algn="ctr">
              <a:lnSpc>
                <a:spcPts val="1321"/>
              </a:lnSpc>
            </a:pPr>
            <a:r>
              <a:rPr lang="en-US" sz="1200" b="1" dirty="0">
                <a:solidFill>
                  <a:srgbClr val="000000"/>
                </a:solidFill>
                <a:latin typeface="Open Sans Bold"/>
              </a:rPr>
              <a:t>VIC APLICANDO  TECNOLOGÍAS DIGITALES CON ENFOQUE MULTIPROPÓSITO</a:t>
            </a:r>
          </a:p>
        </p:txBody>
      </p:sp>
      <p:grpSp>
        <p:nvGrpSpPr>
          <p:cNvPr id="17" name="Group 17"/>
          <p:cNvGrpSpPr/>
          <p:nvPr/>
        </p:nvGrpSpPr>
        <p:grpSpPr>
          <a:xfrm>
            <a:off x="8103512" y="1313931"/>
            <a:ext cx="3652133" cy="557550"/>
            <a:chOff x="0" y="-28575"/>
            <a:chExt cx="1245379" cy="220267"/>
          </a:xfrm>
        </p:grpSpPr>
        <p:sp>
          <p:nvSpPr>
            <p:cNvPr id="18" name="Freeform 18"/>
            <p:cNvSpPr/>
            <p:nvPr/>
          </p:nvSpPr>
          <p:spPr>
            <a:xfrm>
              <a:off x="0" y="0"/>
              <a:ext cx="1245379" cy="172690"/>
            </a:xfrm>
            <a:custGeom>
              <a:avLst/>
              <a:gdLst/>
              <a:ahLst/>
              <a:cxnLst/>
              <a:rect l="l" t="t" r="r" b="b"/>
              <a:pathLst>
                <a:path w="1245379" h="172690">
                  <a:moveTo>
                    <a:pt x="83501" y="0"/>
                  </a:moveTo>
                  <a:lnTo>
                    <a:pt x="1161878" y="0"/>
                  </a:lnTo>
                  <a:cubicBezTo>
                    <a:pt x="1184023" y="0"/>
                    <a:pt x="1205262" y="8797"/>
                    <a:pt x="1220922" y="24457"/>
                  </a:cubicBezTo>
                  <a:cubicBezTo>
                    <a:pt x="1236581" y="40116"/>
                    <a:pt x="1245379" y="61355"/>
                    <a:pt x="1245379" y="83501"/>
                  </a:cubicBezTo>
                  <a:lnTo>
                    <a:pt x="1245379" y="89189"/>
                  </a:lnTo>
                  <a:cubicBezTo>
                    <a:pt x="1245379" y="111335"/>
                    <a:pt x="1236581" y="132573"/>
                    <a:pt x="1220922" y="148233"/>
                  </a:cubicBezTo>
                  <a:cubicBezTo>
                    <a:pt x="1205262" y="163892"/>
                    <a:pt x="1184023" y="172690"/>
                    <a:pt x="1161878" y="172690"/>
                  </a:cubicBezTo>
                  <a:lnTo>
                    <a:pt x="83501" y="172690"/>
                  </a:lnTo>
                  <a:cubicBezTo>
                    <a:pt x="61355" y="172690"/>
                    <a:pt x="40116" y="163892"/>
                    <a:pt x="24457" y="148233"/>
                  </a:cubicBezTo>
                  <a:cubicBezTo>
                    <a:pt x="8797" y="132573"/>
                    <a:pt x="0" y="111335"/>
                    <a:pt x="0" y="89189"/>
                  </a:cubicBezTo>
                  <a:lnTo>
                    <a:pt x="0" y="83501"/>
                  </a:lnTo>
                  <a:cubicBezTo>
                    <a:pt x="0" y="61355"/>
                    <a:pt x="8797" y="40116"/>
                    <a:pt x="24457" y="24457"/>
                  </a:cubicBezTo>
                  <a:cubicBezTo>
                    <a:pt x="40116" y="8797"/>
                    <a:pt x="61355" y="0"/>
                    <a:pt x="83501" y="0"/>
                  </a:cubicBezTo>
                  <a:close/>
                </a:path>
              </a:pathLst>
            </a:custGeom>
            <a:solidFill>
              <a:srgbClr val="CF6207"/>
            </a:solidFill>
          </p:spPr>
          <p:txBody>
            <a:bodyPr/>
            <a:lstStyle/>
            <a:p>
              <a:endParaRPr lang="es-ES_tradnl" sz="1200"/>
            </a:p>
          </p:txBody>
        </p:sp>
        <p:sp>
          <p:nvSpPr>
            <p:cNvPr id="19" name="TextBox 19"/>
            <p:cNvSpPr txBox="1"/>
            <p:nvPr/>
          </p:nvSpPr>
          <p:spPr>
            <a:xfrm>
              <a:off x="0" y="-28575"/>
              <a:ext cx="1245379" cy="220267"/>
            </a:xfrm>
            <a:prstGeom prst="rect">
              <a:avLst/>
            </a:prstGeom>
          </p:spPr>
          <p:txBody>
            <a:bodyPr lIns="33867" tIns="33867" rIns="33867" bIns="33867" rtlCol="0" anchor="ctr"/>
            <a:lstStyle/>
            <a:p>
              <a:pPr algn="ctr">
                <a:lnSpc>
                  <a:spcPts val="1400"/>
                </a:lnSpc>
              </a:pPr>
              <a:r>
                <a:rPr lang="en-US" sz="1400" spc="75" dirty="0">
                  <a:solidFill>
                    <a:srgbClr val="FFFFFF"/>
                  </a:solidFill>
                  <a:latin typeface="Open Sans Bold"/>
                </a:rPr>
                <a:t>Plan </a:t>
              </a:r>
              <a:r>
                <a:rPr lang="en-US" sz="1400" spc="75" dirty="0" err="1">
                  <a:solidFill>
                    <a:srgbClr val="FFFFFF"/>
                  </a:solidFill>
                  <a:latin typeface="Open Sans Bold"/>
                </a:rPr>
                <a:t>Estrategicos</a:t>
              </a:r>
              <a:r>
                <a:rPr lang="en-US" sz="1400" spc="75" dirty="0">
                  <a:solidFill>
                    <a:srgbClr val="FFFFFF"/>
                  </a:solidFill>
                  <a:latin typeface="Open Sans Bold"/>
                </a:rPr>
                <a:t> de </a:t>
              </a:r>
              <a:r>
                <a:rPr lang="en-US" sz="1400" spc="75" dirty="0" err="1">
                  <a:solidFill>
                    <a:srgbClr val="FFFFFF"/>
                  </a:solidFill>
                  <a:latin typeface="Open Sans Bold"/>
                </a:rPr>
                <a:t>Seguridad</a:t>
              </a:r>
              <a:r>
                <a:rPr lang="en-US" sz="1400" spc="75" dirty="0">
                  <a:solidFill>
                    <a:srgbClr val="FFFFFF"/>
                  </a:solidFill>
                  <a:latin typeface="Open Sans Bold"/>
                </a:rPr>
                <a:t> Vial</a:t>
              </a:r>
            </a:p>
            <a:p>
              <a:pPr algn="ctr">
                <a:lnSpc>
                  <a:spcPts val="1400"/>
                </a:lnSpc>
              </a:pPr>
              <a:r>
                <a:rPr lang="en-US" sz="1400" spc="75" dirty="0">
                  <a:solidFill>
                    <a:srgbClr val="FFFFFF"/>
                  </a:solidFill>
                  <a:latin typeface="Open Sans Bold"/>
                </a:rPr>
                <a:t>( PESV)</a:t>
              </a:r>
            </a:p>
          </p:txBody>
        </p:sp>
      </p:grpSp>
      <p:grpSp>
        <p:nvGrpSpPr>
          <p:cNvPr id="20" name="Group 20"/>
          <p:cNvGrpSpPr/>
          <p:nvPr/>
        </p:nvGrpSpPr>
        <p:grpSpPr>
          <a:xfrm>
            <a:off x="8328778" y="4001297"/>
            <a:ext cx="3539013" cy="437121"/>
            <a:chOff x="0" y="0"/>
            <a:chExt cx="1245379" cy="172690"/>
          </a:xfrm>
        </p:grpSpPr>
        <p:sp>
          <p:nvSpPr>
            <p:cNvPr id="21" name="Freeform 21"/>
            <p:cNvSpPr/>
            <p:nvPr/>
          </p:nvSpPr>
          <p:spPr>
            <a:xfrm>
              <a:off x="0" y="0"/>
              <a:ext cx="1245379" cy="172690"/>
            </a:xfrm>
            <a:custGeom>
              <a:avLst/>
              <a:gdLst/>
              <a:ahLst/>
              <a:cxnLst/>
              <a:rect l="l" t="t" r="r" b="b"/>
              <a:pathLst>
                <a:path w="1245379" h="172690">
                  <a:moveTo>
                    <a:pt x="83501" y="0"/>
                  </a:moveTo>
                  <a:lnTo>
                    <a:pt x="1161878" y="0"/>
                  </a:lnTo>
                  <a:cubicBezTo>
                    <a:pt x="1184023" y="0"/>
                    <a:pt x="1205262" y="8797"/>
                    <a:pt x="1220922" y="24457"/>
                  </a:cubicBezTo>
                  <a:cubicBezTo>
                    <a:pt x="1236581" y="40116"/>
                    <a:pt x="1245379" y="61355"/>
                    <a:pt x="1245379" y="83501"/>
                  </a:cubicBezTo>
                  <a:lnTo>
                    <a:pt x="1245379" y="89189"/>
                  </a:lnTo>
                  <a:cubicBezTo>
                    <a:pt x="1245379" y="111335"/>
                    <a:pt x="1236581" y="132573"/>
                    <a:pt x="1220922" y="148233"/>
                  </a:cubicBezTo>
                  <a:cubicBezTo>
                    <a:pt x="1205262" y="163892"/>
                    <a:pt x="1184023" y="172690"/>
                    <a:pt x="1161878" y="172690"/>
                  </a:cubicBezTo>
                  <a:lnTo>
                    <a:pt x="83501" y="172690"/>
                  </a:lnTo>
                  <a:cubicBezTo>
                    <a:pt x="61355" y="172690"/>
                    <a:pt x="40116" y="163892"/>
                    <a:pt x="24457" y="148233"/>
                  </a:cubicBezTo>
                  <a:cubicBezTo>
                    <a:pt x="8797" y="132573"/>
                    <a:pt x="0" y="111335"/>
                    <a:pt x="0" y="89189"/>
                  </a:cubicBezTo>
                  <a:lnTo>
                    <a:pt x="0" y="83501"/>
                  </a:lnTo>
                  <a:cubicBezTo>
                    <a:pt x="0" y="61355"/>
                    <a:pt x="8797" y="40116"/>
                    <a:pt x="24457" y="24457"/>
                  </a:cubicBezTo>
                  <a:cubicBezTo>
                    <a:pt x="40116" y="8797"/>
                    <a:pt x="61355" y="0"/>
                    <a:pt x="83501" y="0"/>
                  </a:cubicBezTo>
                  <a:close/>
                </a:path>
              </a:pathLst>
            </a:custGeom>
            <a:solidFill>
              <a:srgbClr val="73AA48"/>
            </a:solidFill>
          </p:spPr>
          <p:txBody>
            <a:bodyPr/>
            <a:lstStyle/>
            <a:p>
              <a:endParaRPr lang="es-ES_tradnl" sz="1200"/>
            </a:p>
          </p:txBody>
        </p:sp>
        <p:sp>
          <p:nvSpPr>
            <p:cNvPr id="22" name="TextBox 22"/>
            <p:cNvSpPr txBox="1"/>
            <p:nvPr/>
          </p:nvSpPr>
          <p:spPr>
            <a:xfrm>
              <a:off x="0" y="-28575"/>
              <a:ext cx="1245379" cy="201265"/>
            </a:xfrm>
            <a:prstGeom prst="rect">
              <a:avLst/>
            </a:prstGeom>
          </p:spPr>
          <p:txBody>
            <a:bodyPr lIns="33867" tIns="33867" rIns="33867" bIns="33867" rtlCol="0" anchor="ctr"/>
            <a:lstStyle/>
            <a:p>
              <a:pPr algn="ctr">
                <a:lnSpc>
                  <a:spcPts val="1400"/>
                </a:lnSpc>
              </a:pPr>
              <a:r>
                <a:rPr lang="en-US" sz="1400" spc="75" dirty="0">
                  <a:solidFill>
                    <a:srgbClr val="FFFFFF"/>
                  </a:solidFill>
                  <a:latin typeface="Open Sans Bold"/>
                </a:rPr>
                <a:t>Planes </a:t>
              </a:r>
              <a:r>
                <a:rPr lang="en-US" sz="1400" spc="75" dirty="0" err="1">
                  <a:solidFill>
                    <a:srgbClr val="FFFFFF"/>
                  </a:solidFill>
                  <a:latin typeface="Open Sans Bold"/>
                </a:rPr>
                <a:t>Estratégicos</a:t>
              </a:r>
              <a:r>
                <a:rPr lang="en-US" sz="1400" spc="75" dirty="0">
                  <a:solidFill>
                    <a:srgbClr val="FFFFFF"/>
                  </a:solidFill>
                  <a:latin typeface="Open Sans Bold"/>
                </a:rPr>
                <a:t> de Control Contra la </a:t>
              </a:r>
              <a:r>
                <a:rPr lang="en-US" sz="1400" spc="75" dirty="0" err="1">
                  <a:solidFill>
                    <a:srgbClr val="FFFFFF"/>
                  </a:solidFill>
                  <a:latin typeface="Open Sans Bold"/>
                </a:rPr>
                <a:t>ilegalidad</a:t>
              </a:r>
              <a:r>
                <a:rPr lang="en-US" sz="1400" spc="75" dirty="0">
                  <a:solidFill>
                    <a:srgbClr val="FFFFFF"/>
                  </a:solidFill>
                  <a:latin typeface="Open Sans Bold"/>
                </a:rPr>
                <a:t> </a:t>
              </a:r>
              <a:r>
                <a:rPr lang="en-US" sz="1400" spc="75" dirty="0" err="1">
                  <a:solidFill>
                    <a:srgbClr val="FFFFFF"/>
                  </a:solidFill>
                  <a:latin typeface="Open Sans Bold"/>
                </a:rPr>
                <a:t>en</a:t>
              </a:r>
              <a:r>
                <a:rPr lang="en-US" sz="1400" spc="75" dirty="0">
                  <a:solidFill>
                    <a:srgbClr val="FFFFFF"/>
                  </a:solidFill>
                  <a:latin typeface="Open Sans Bold"/>
                </a:rPr>
                <a:t> </a:t>
              </a:r>
              <a:r>
                <a:rPr lang="en-US" sz="1400" spc="75" dirty="0" err="1">
                  <a:solidFill>
                    <a:srgbClr val="FFFFFF"/>
                  </a:solidFill>
                  <a:latin typeface="Open Sans Bold"/>
                </a:rPr>
                <a:t>el</a:t>
              </a:r>
              <a:r>
                <a:rPr lang="en-US" sz="1400" spc="75" dirty="0">
                  <a:solidFill>
                    <a:srgbClr val="FFFFFF"/>
                  </a:solidFill>
                  <a:latin typeface="Open Sans Bold"/>
                </a:rPr>
                <a:t> </a:t>
              </a:r>
              <a:r>
                <a:rPr lang="en-US" sz="1400" spc="75" dirty="0" err="1">
                  <a:solidFill>
                    <a:srgbClr val="FFFFFF"/>
                  </a:solidFill>
                  <a:latin typeface="Open Sans Bold"/>
                </a:rPr>
                <a:t>transporte</a:t>
              </a:r>
              <a:r>
                <a:rPr lang="en-US" sz="1400" spc="75" dirty="0">
                  <a:solidFill>
                    <a:srgbClr val="FFFFFF"/>
                  </a:solidFill>
                  <a:latin typeface="Open Sans Bold"/>
                </a:rPr>
                <a:t> ( PECCIT)</a:t>
              </a:r>
            </a:p>
          </p:txBody>
        </p:sp>
      </p:grpSp>
      <p:sp>
        <p:nvSpPr>
          <p:cNvPr id="28" name="Freeform 2">
            <a:extLst>
              <a:ext uri="{FF2B5EF4-FFF2-40B4-BE49-F238E27FC236}">
                <a16:creationId xmlns:a16="http://schemas.microsoft.com/office/drawing/2014/main" id="{7431DC43-2DF5-E7FC-65C5-585AB01339D0}"/>
              </a:ext>
            </a:extLst>
          </p:cNvPr>
          <p:cNvSpPr/>
          <p:nvPr/>
        </p:nvSpPr>
        <p:spPr>
          <a:xfrm>
            <a:off x="210363" y="2039288"/>
            <a:ext cx="3293690" cy="4455066"/>
          </a:xfrm>
          <a:custGeom>
            <a:avLst/>
            <a:gdLst/>
            <a:ahLst/>
            <a:cxnLst/>
            <a:rect l="l" t="t" r="r" b="b"/>
            <a:pathLst>
              <a:path w="10258831" h="4680296">
                <a:moveTo>
                  <a:pt x="0" y="0"/>
                </a:moveTo>
                <a:lnTo>
                  <a:pt x="10258831" y="0"/>
                </a:lnTo>
                <a:lnTo>
                  <a:pt x="10258831" y="4680296"/>
                </a:lnTo>
                <a:lnTo>
                  <a:pt x="0" y="46802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ES_tradnl" sz="1200"/>
          </a:p>
        </p:txBody>
      </p:sp>
      <p:grpSp>
        <p:nvGrpSpPr>
          <p:cNvPr id="29" name="Group 12">
            <a:extLst>
              <a:ext uri="{FF2B5EF4-FFF2-40B4-BE49-F238E27FC236}">
                <a16:creationId xmlns:a16="http://schemas.microsoft.com/office/drawing/2014/main" id="{AEC43E3D-C35A-47CB-866B-CEB19729A63D}"/>
              </a:ext>
            </a:extLst>
          </p:cNvPr>
          <p:cNvGrpSpPr/>
          <p:nvPr/>
        </p:nvGrpSpPr>
        <p:grpSpPr>
          <a:xfrm>
            <a:off x="265157" y="1477410"/>
            <a:ext cx="3152365" cy="362991"/>
            <a:chOff x="0" y="0"/>
            <a:chExt cx="1245379" cy="142631"/>
          </a:xfrm>
        </p:grpSpPr>
        <p:sp>
          <p:nvSpPr>
            <p:cNvPr id="30" name="Freeform 13">
              <a:extLst>
                <a:ext uri="{FF2B5EF4-FFF2-40B4-BE49-F238E27FC236}">
                  <a16:creationId xmlns:a16="http://schemas.microsoft.com/office/drawing/2014/main" id="{DEAB788F-C9F7-3C75-56DB-F99669D46AE5}"/>
                </a:ext>
              </a:extLst>
            </p:cNvPr>
            <p:cNvSpPr/>
            <p:nvPr/>
          </p:nvSpPr>
          <p:spPr>
            <a:xfrm>
              <a:off x="0" y="0"/>
              <a:ext cx="1245379" cy="142631"/>
            </a:xfrm>
            <a:custGeom>
              <a:avLst/>
              <a:gdLst/>
              <a:ahLst/>
              <a:cxnLst/>
              <a:rect l="l" t="t" r="r" b="b"/>
              <a:pathLst>
                <a:path w="1245379" h="142631">
                  <a:moveTo>
                    <a:pt x="71315" y="0"/>
                  </a:moveTo>
                  <a:lnTo>
                    <a:pt x="1174063" y="0"/>
                  </a:lnTo>
                  <a:cubicBezTo>
                    <a:pt x="1192977" y="0"/>
                    <a:pt x="1211117" y="7514"/>
                    <a:pt x="1224491" y="20888"/>
                  </a:cubicBezTo>
                  <a:cubicBezTo>
                    <a:pt x="1237865" y="34262"/>
                    <a:pt x="1245379" y="52401"/>
                    <a:pt x="1245379" y="71315"/>
                  </a:cubicBezTo>
                  <a:lnTo>
                    <a:pt x="1245379" y="71315"/>
                  </a:lnTo>
                  <a:cubicBezTo>
                    <a:pt x="1245379" y="90229"/>
                    <a:pt x="1237865" y="108369"/>
                    <a:pt x="1224491" y="121743"/>
                  </a:cubicBezTo>
                  <a:cubicBezTo>
                    <a:pt x="1211117" y="135117"/>
                    <a:pt x="1192977" y="142631"/>
                    <a:pt x="1174063" y="142631"/>
                  </a:cubicBezTo>
                  <a:lnTo>
                    <a:pt x="71315" y="142631"/>
                  </a:lnTo>
                  <a:cubicBezTo>
                    <a:pt x="52401" y="142631"/>
                    <a:pt x="34262" y="135117"/>
                    <a:pt x="20888" y="121743"/>
                  </a:cubicBezTo>
                  <a:cubicBezTo>
                    <a:pt x="7514" y="108369"/>
                    <a:pt x="0" y="90229"/>
                    <a:pt x="0" y="71315"/>
                  </a:cubicBezTo>
                  <a:lnTo>
                    <a:pt x="0" y="71315"/>
                  </a:lnTo>
                  <a:cubicBezTo>
                    <a:pt x="0" y="52401"/>
                    <a:pt x="7514" y="34262"/>
                    <a:pt x="20888" y="20888"/>
                  </a:cubicBezTo>
                  <a:cubicBezTo>
                    <a:pt x="34262" y="7514"/>
                    <a:pt x="52401" y="0"/>
                    <a:pt x="71315" y="0"/>
                  </a:cubicBezTo>
                  <a:close/>
                </a:path>
              </a:pathLst>
            </a:custGeom>
            <a:solidFill>
              <a:srgbClr val="48808A"/>
            </a:solidFill>
          </p:spPr>
          <p:txBody>
            <a:bodyPr/>
            <a:lstStyle/>
            <a:p>
              <a:endParaRPr lang="es-ES_tradnl" sz="2000"/>
            </a:p>
          </p:txBody>
        </p:sp>
        <p:sp>
          <p:nvSpPr>
            <p:cNvPr id="31" name="TextBox 14">
              <a:extLst>
                <a:ext uri="{FF2B5EF4-FFF2-40B4-BE49-F238E27FC236}">
                  <a16:creationId xmlns:a16="http://schemas.microsoft.com/office/drawing/2014/main" id="{D8FC7575-EEDC-A8EF-1497-604BD120481F}"/>
                </a:ext>
              </a:extLst>
            </p:cNvPr>
            <p:cNvSpPr txBox="1"/>
            <p:nvPr/>
          </p:nvSpPr>
          <p:spPr>
            <a:xfrm>
              <a:off x="0" y="9145"/>
              <a:ext cx="1245379" cy="133485"/>
            </a:xfrm>
            <a:prstGeom prst="rect">
              <a:avLst/>
            </a:prstGeom>
          </p:spPr>
          <p:txBody>
            <a:bodyPr lIns="33867" tIns="33867" rIns="33867" bIns="33867" rtlCol="0" anchor="ctr"/>
            <a:lstStyle/>
            <a:p>
              <a:pPr algn="ctr">
                <a:lnSpc>
                  <a:spcPts val="1773"/>
                </a:lnSpc>
              </a:pPr>
              <a:r>
                <a:rPr lang="en-US" spc="95" dirty="0">
                  <a:solidFill>
                    <a:srgbClr val="FFFFFF"/>
                  </a:solidFill>
                  <a:latin typeface="Open Sans Bold"/>
                </a:rPr>
                <a:t>Evasion SOAT y RTM</a:t>
              </a:r>
            </a:p>
          </p:txBody>
        </p:sp>
      </p:grpSp>
      <p:sp>
        <p:nvSpPr>
          <p:cNvPr id="32" name="TextBox 3">
            <a:extLst>
              <a:ext uri="{FF2B5EF4-FFF2-40B4-BE49-F238E27FC236}">
                <a16:creationId xmlns:a16="http://schemas.microsoft.com/office/drawing/2014/main" id="{560F70EA-B47E-7ECC-9837-731F1CFB2F7A}"/>
              </a:ext>
            </a:extLst>
          </p:cNvPr>
          <p:cNvSpPr txBox="1"/>
          <p:nvPr/>
        </p:nvSpPr>
        <p:spPr>
          <a:xfrm>
            <a:off x="265157" y="2554739"/>
            <a:ext cx="3152365" cy="3833870"/>
          </a:xfrm>
          <a:prstGeom prst="rect">
            <a:avLst/>
          </a:prstGeom>
        </p:spPr>
        <p:txBody>
          <a:bodyPr wrap="square" lIns="0" tIns="0" rIns="0" bIns="0" rtlCol="0" anchor="t">
            <a:spAutoFit/>
          </a:bodyPr>
          <a:lstStyle/>
          <a:p>
            <a:pPr algn="just">
              <a:lnSpc>
                <a:spcPts val="1487"/>
              </a:lnSpc>
            </a:pPr>
            <a:r>
              <a:rPr lang="en-US" sz="1050" b="1" dirty="0">
                <a:solidFill>
                  <a:srgbClr val="000000"/>
                </a:solidFill>
                <a:latin typeface="Open Sans Bold"/>
              </a:rPr>
              <a:t>A</a:t>
            </a:r>
          </a:p>
          <a:p>
            <a:pPr algn="just">
              <a:lnSpc>
                <a:spcPts val="1487"/>
              </a:lnSpc>
            </a:pPr>
            <a:r>
              <a:rPr lang="en-US" sz="1050" b="1" dirty="0" err="1">
                <a:solidFill>
                  <a:srgbClr val="000000"/>
                </a:solidFill>
                <a:latin typeface="Open Sans Bold"/>
              </a:rPr>
              <a:t>cciones</a:t>
            </a:r>
            <a:r>
              <a:rPr lang="en-US" sz="1050" b="1" dirty="0">
                <a:solidFill>
                  <a:srgbClr val="000000"/>
                </a:solidFill>
                <a:latin typeface="Open Sans Bold"/>
              </a:rPr>
              <a:t> :</a:t>
            </a:r>
          </a:p>
          <a:p>
            <a:pPr marL="229389" lvl="1" indent="-114694" algn="just">
              <a:lnSpc>
                <a:spcPts val="1487"/>
              </a:lnSpc>
              <a:buFont typeface="Arial"/>
              <a:buChar char="•"/>
            </a:pPr>
            <a:r>
              <a:rPr lang="en-US" sz="1050" dirty="0">
                <a:solidFill>
                  <a:srgbClr val="000000"/>
                </a:solidFill>
                <a:latin typeface="Open Sans"/>
              </a:rPr>
              <a:t>66.500 </a:t>
            </a:r>
            <a:r>
              <a:rPr lang="en-US" sz="1050" dirty="0" err="1">
                <a:solidFill>
                  <a:srgbClr val="000000"/>
                </a:solidFill>
                <a:latin typeface="Open Sans"/>
              </a:rPr>
              <a:t>mensajes</a:t>
            </a:r>
            <a:r>
              <a:rPr lang="en-US" sz="1050" dirty="0">
                <a:solidFill>
                  <a:srgbClr val="000000"/>
                </a:solidFill>
                <a:latin typeface="Open Sans"/>
              </a:rPr>
              <a:t> </a:t>
            </a:r>
            <a:r>
              <a:rPr lang="en-US" sz="1050" dirty="0" err="1">
                <a:solidFill>
                  <a:srgbClr val="000000"/>
                </a:solidFill>
                <a:latin typeface="Open Sans"/>
              </a:rPr>
              <a:t>enviados</a:t>
            </a:r>
            <a:r>
              <a:rPr lang="en-US" sz="1050" dirty="0">
                <a:solidFill>
                  <a:srgbClr val="000000"/>
                </a:solidFill>
                <a:latin typeface="Open Sans"/>
              </a:rPr>
              <a:t> a </a:t>
            </a:r>
            <a:r>
              <a:rPr lang="en-US" sz="1050" dirty="0" err="1">
                <a:solidFill>
                  <a:srgbClr val="000000"/>
                </a:solidFill>
                <a:latin typeface="Open Sans"/>
              </a:rPr>
              <a:t>entidades</a:t>
            </a:r>
            <a:r>
              <a:rPr lang="en-US" sz="1050" dirty="0">
                <a:solidFill>
                  <a:srgbClr val="000000"/>
                </a:solidFill>
                <a:latin typeface="Open Sans"/>
              </a:rPr>
              <a:t> </a:t>
            </a:r>
            <a:r>
              <a:rPr lang="en-US" sz="1050" dirty="0" err="1">
                <a:solidFill>
                  <a:srgbClr val="000000"/>
                </a:solidFill>
                <a:latin typeface="Open Sans"/>
              </a:rPr>
              <a:t>públicas</a:t>
            </a:r>
            <a:r>
              <a:rPr lang="en-US" sz="1050" dirty="0">
                <a:solidFill>
                  <a:srgbClr val="000000"/>
                </a:solidFill>
                <a:latin typeface="Open Sans"/>
              </a:rPr>
              <a:t> </a:t>
            </a:r>
          </a:p>
          <a:p>
            <a:pPr marL="229389" lvl="1" indent="-114694" algn="just">
              <a:lnSpc>
                <a:spcPts val="1487"/>
              </a:lnSpc>
              <a:buFont typeface="Arial"/>
              <a:buChar char="•"/>
            </a:pPr>
            <a:r>
              <a:rPr lang="en-US" sz="1050" dirty="0">
                <a:solidFill>
                  <a:srgbClr val="000000"/>
                </a:solidFill>
                <a:latin typeface="Open Sans"/>
              </a:rPr>
              <a:t>3.128 </a:t>
            </a:r>
            <a:r>
              <a:rPr lang="en-US" sz="1050" dirty="0" err="1">
                <a:solidFill>
                  <a:srgbClr val="000000"/>
                </a:solidFill>
                <a:latin typeface="Open Sans"/>
              </a:rPr>
              <a:t>mensajes</a:t>
            </a:r>
            <a:r>
              <a:rPr lang="en-US" sz="1050" dirty="0">
                <a:solidFill>
                  <a:srgbClr val="000000"/>
                </a:solidFill>
                <a:latin typeface="Open Sans"/>
              </a:rPr>
              <a:t> </a:t>
            </a:r>
            <a:r>
              <a:rPr lang="en-US" sz="1050" dirty="0" err="1">
                <a:solidFill>
                  <a:srgbClr val="000000"/>
                </a:solidFill>
                <a:latin typeface="Open Sans"/>
              </a:rPr>
              <a:t>enviados</a:t>
            </a:r>
            <a:r>
              <a:rPr lang="en-US" sz="1050" dirty="0">
                <a:solidFill>
                  <a:srgbClr val="000000"/>
                </a:solidFill>
                <a:latin typeface="Open Sans"/>
              </a:rPr>
              <a:t> a </a:t>
            </a:r>
            <a:r>
              <a:rPr lang="en-US" sz="1050" dirty="0" err="1">
                <a:solidFill>
                  <a:srgbClr val="000000"/>
                </a:solidFill>
                <a:latin typeface="Open Sans"/>
              </a:rPr>
              <a:t>misiones</a:t>
            </a:r>
            <a:r>
              <a:rPr lang="en-US" sz="1050" dirty="0">
                <a:solidFill>
                  <a:srgbClr val="000000"/>
                </a:solidFill>
                <a:latin typeface="Open Sans"/>
              </a:rPr>
              <a:t> </a:t>
            </a:r>
            <a:r>
              <a:rPr lang="en-US" sz="1050" dirty="0" err="1">
                <a:solidFill>
                  <a:srgbClr val="000000"/>
                </a:solidFill>
                <a:latin typeface="Open Sans"/>
              </a:rPr>
              <a:t>diplomáticas</a:t>
            </a:r>
            <a:r>
              <a:rPr lang="en-US" sz="1050" dirty="0">
                <a:solidFill>
                  <a:srgbClr val="000000"/>
                </a:solidFill>
                <a:latin typeface="Open Sans"/>
              </a:rPr>
              <a:t> u </a:t>
            </a:r>
            <a:r>
              <a:rPr lang="en-US" sz="1050" dirty="0" err="1">
                <a:solidFill>
                  <a:srgbClr val="000000"/>
                </a:solidFill>
                <a:latin typeface="Open Sans"/>
              </a:rPr>
              <a:t>organismos</a:t>
            </a:r>
            <a:r>
              <a:rPr lang="en-US" sz="1050" dirty="0">
                <a:solidFill>
                  <a:srgbClr val="000000"/>
                </a:solidFill>
                <a:latin typeface="Open Sans"/>
              </a:rPr>
              <a:t> </a:t>
            </a:r>
            <a:r>
              <a:rPr lang="en-US" sz="1050" dirty="0" err="1">
                <a:solidFill>
                  <a:srgbClr val="000000"/>
                </a:solidFill>
                <a:latin typeface="Open Sans"/>
              </a:rPr>
              <a:t>multilaterales</a:t>
            </a:r>
            <a:r>
              <a:rPr lang="en-US" sz="1050" dirty="0">
                <a:solidFill>
                  <a:srgbClr val="000000"/>
                </a:solidFill>
                <a:latin typeface="Open Sans"/>
              </a:rPr>
              <a:t> </a:t>
            </a:r>
          </a:p>
          <a:p>
            <a:pPr marL="229389" lvl="1" indent="-114694" algn="just">
              <a:lnSpc>
                <a:spcPts val="1487"/>
              </a:lnSpc>
              <a:buFont typeface="Arial"/>
              <a:buChar char="•"/>
            </a:pPr>
            <a:r>
              <a:rPr lang="en-US" sz="1050" dirty="0">
                <a:solidFill>
                  <a:srgbClr val="000000"/>
                </a:solidFill>
                <a:latin typeface="Open Sans"/>
              </a:rPr>
              <a:t>238.000 </a:t>
            </a:r>
            <a:r>
              <a:rPr lang="en-US" sz="1050" dirty="0" err="1">
                <a:solidFill>
                  <a:srgbClr val="000000"/>
                </a:solidFill>
                <a:latin typeface="Open Sans"/>
              </a:rPr>
              <a:t>mensajes</a:t>
            </a:r>
            <a:r>
              <a:rPr lang="en-US" sz="1050" dirty="0">
                <a:solidFill>
                  <a:srgbClr val="000000"/>
                </a:solidFill>
                <a:latin typeface="Open Sans"/>
              </a:rPr>
              <a:t> </a:t>
            </a:r>
            <a:r>
              <a:rPr lang="en-US" sz="1050" dirty="0" err="1">
                <a:solidFill>
                  <a:srgbClr val="000000"/>
                </a:solidFill>
                <a:latin typeface="Open Sans"/>
              </a:rPr>
              <a:t>enviados</a:t>
            </a:r>
            <a:r>
              <a:rPr lang="en-US" sz="1050" dirty="0">
                <a:solidFill>
                  <a:srgbClr val="000000"/>
                </a:solidFill>
                <a:latin typeface="Open Sans"/>
              </a:rPr>
              <a:t> a </a:t>
            </a:r>
            <a:r>
              <a:rPr lang="en-US" sz="1050" dirty="0" err="1">
                <a:solidFill>
                  <a:srgbClr val="000000"/>
                </a:solidFill>
                <a:latin typeface="Open Sans"/>
              </a:rPr>
              <a:t>empresas</a:t>
            </a:r>
            <a:r>
              <a:rPr lang="en-US" sz="1050" dirty="0">
                <a:solidFill>
                  <a:srgbClr val="000000"/>
                </a:solidFill>
                <a:latin typeface="Open Sans"/>
              </a:rPr>
              <a:t> de </a:t>
            </a:r>
            <a:r>
              <a:rPr lang="en-US" sz="1050" dirty="0" err="1">
                <a:solidFill>
                  <a:srgbClr val="000000"/>
                </a:solidFill>
                <a:latin typeface="Open Sans"/>
              </a:rPr>
              <a:t>transporte</a:t>
            </a:r>
            <a:r>
              <a:rPr lang="en-US" sz="1050" dirty="0">
                <a:solidFill>
                  <a:srgbClr val="000000"/>
                </a:solidFill>
                <a:latin typeface="Open Sans"/>
              </a:rPr>
              <a:t> </a:t>
            </a:r>
            <a:r>
              <a:rPr lang="en-US" sz="1050" dirty="0" err="1">
                <a:solidFill>
                  <a:srgbClr val="000000"/>
                </a:solidFill>
                <a:latin typeface="Open Sans"/>
              </a:rPr>
              <a:t>publico</a:t>
            </a:r>
            <a:r>
              <a:rPr lang="en-US" sz="1050" dirty="0">
                <a:solidFill>
                  <a:srgbClr val="000000"/>
                </a:solidFill>
                <a:latin typeface="Open Sans"/>
              </a:rPr>
              <a:t> </a:t>
            </a:r>
          </a:p>
          <a:p>
            <a:pPr marL="229389" lvl="1" indent="-114694" algn="just">
              <a:lnSpc>
                <a:spcPts val="1487"/>
              </a:lnSpc>
              <a:buFont typeface="Arial"/>
              <a:buChar char="•"/>
            </a:pPr>
            <a:r>
              <a:rPr lang="en-US" sz="1050" dirty="0">
                <a:solidFill>
                  <a:srgbClr val="000000"/>
                </a:solidFill>
                <a:latin typeface="Open Sans"/>
              </a:rPr>
              <a:t>9.607 </a:t>
            </a:r>
            <a:r>
              <a:rPr lang="en-US" sz="1050" dirty="0" err="1">
                <a:solidFill>
                  <a:srgbClr val="000000"/>
                </a:solidFill>
                <a:latin typeface="Open Sans"/>
              </a:rPr>
              <a:t>mensajes</a:t>
            </a:r>
            <a:r>
              <a:rPr lang="en-US" sz="1050" dirty="0">
                <a:solidFill>
                  <a:srgbClr val="000000"/>
                </a:solidFill>
                <a:latin typeface="Open Sans"/>
              </a:rPr>
              <a:t> </a:t>
            </a:r>
            <a:r>
              <a:rPr lang="en-US" sz="1050" dirty="0" err="1">
                <a:solidFill>
                  <a:srgbClr val="000000"/>
                </a:solidFill>
                <a:latin typeface="Open Sans"/>
              </a:rPr>
              <a:t>enviados</a:t>
            </a:r>
            <a:r>
              <a:rPr lang="en-US" sz="1050" dirty="0">
                <a:solidFill>
                  <a:srgbClr val="000000"/>
                </a:solidFill>
                <a:latin typeface="Open Sans"/>
              </a:rPr>
              <a:t> a </a:t>
            </a:r>
            <a:r>
              <a:rPr lang="en-US" sz="1050" dirty="0" err="1">
                <a:solidFill>
                  <a:srgbClr val="000000"/>
                </a:solidFill>
                <a:latin typeface="Open Sans"/>
              </a:rPr>
              <a:t>propietarios</a:t>
            </a:r>
            <a:r>
              <a:rPr lang="en-US" sz="1050" dirty="0">
                <a:solidFill>
                  <a:srgbClr val="000000"/>
                </a:solidFill>
                <a:latin typeface="Open Sans"/>
              </a:rPr>
              <a:t> de </a:t>
            </a:r>
            <a:r>
              <a:rPr lang="en-US" sz="1050" dirty="0" err="1">
                <a:solidFill>
                  <a:srgbClr val="000000"/>
                </a:solidFill>
                <a:latin typeface="Open Sans"/>
              </a:rPr>
              <a:t>vehículos</a:t>
            </a:r>
            <a:r>
              <a:rPr lang="en-US" sz="1050" dirty="0">
                <a:solidFill>
                  <a:srgbClr val="000000"/>
                </a:solidFill>
                <a:latin typeface="Open Sans"/>
              </a:rPr>
              <a:t> (</a:t>
            </a:r>
            <a:r>
              <a:rPr lang="en-US" sz="1050" dirty="0" err="1">
                <a:solidFill>
                  <a:srgbClr val="000000"/>
                </a:solidFill>
                <a:latin typeface="Open Sans"/>
              </a:rPr>
              <a:t>servicio</a:t>
            </a:r>
            <a:r>
              <a:rPr lang="en-US" sz="1050" dirty="0">
                <a:solidFill>
                  <a:srgbClr val="000000"/>
                </a:solidFill>
                <a:latin typeface="Open Sans"/>
              </a:rPr>
              <a:t> </a:t>
            </a:r>
            <a:r>
              <a:rPr lang="en-US" sz="1050" dirty="0" err="1">
                <a:solidFill>
                  <a:srgbClr val="000000"/>
                </a:solidFill>
                <a:latin typeface="Open Sans"/>
              </a:rPr>
              <a:t>público</a:t>
            </a:r>
            <a:r>
              <a:rPr lang="en-US" sz="1050" dirty="0">
                <a:solidFill>
                  <a:srgbClr val="000000"/>
                </a:solidFill>
                <a:latin typeface="Open Sans"/>
              </a:rPr>
              <a:t>)</a:t>
            </a:r>
          </a:p>
          <a:p>
            <a:pPr marL="229389" lvl="1" indent="-114694" algn="just">
              <a:lnSpc>
                <a:spcPts val="1487"/>
              </a:lnSpc>
              <a:buFont typeface="Arial"/>
              <a:buChar char="•"/>
            </a:pPr>
            <a:r>
              <a:rPr lang="en-US" sz="1050" dirty="0" err="1">
                <a:solidFill>
                  <a:srgbClr val="000000"/>
                </a:solidFill>
                <a:latin typeface="Open Sans"/>
              </a:rPr>
              <a:t>Envió</a:t>
            </a:r>
            <a:r>
              <a:rPr lang="en-US" sz="1050" dirty="0">
                <a:solidFill>
                  <a:srgbClr val="000000"/>
                </a:solidFill>
                <a:latin typeface="Open Sans"/>
              </a:rPr>
              <a:t> de 947.000 de </a:t>
            </a:r>
            <a:r>
              <a:rPr lang="en-US" sz="1050" dirty="0" err="1">
                <a:solidFill>
                  <a:srgbClr val="000000"/>
                </a:solidFill>
                <a:latin typeface="Open Sans"/>
              </a:rPr>
              <a:t>mensajes</a:t>
            </a:r>
            <a:r>
              <a:rPr lang="en-US" sz="1050" dirty="0">
                <a:solidFill>
                  <a:srgbClr val="000000"/>
                </a:solidFill>
                <a:latin typeface="Open Sans"/>
              </a:rPr>
              <a:t> de </a:t>
            </a:r>
            <a:r>
              <a:rPr lang="en-US" sz="1050" dirty="0" err="1">
                <a:solidFill>
                  <a:srgbClr val="000000"/>
                </a:solidFill>
                <a:latin typeface="Open Sans"/>
              </a:rPr>
              <a:t>texto</a:t>
            </a:r>
            <a:r>
              <a:rPr lang="en-US" sz="1050" dirty="0">
                <a:solidFill>
                  <a:srgbClr val="000000"/>
                </a:solidFill>
                <a:latin typeface="Open Sans"/>
              </a:rPr>
              <a:t> a </a:t>
            </a:r>
            <a:r>
              <a:rPr lang="en-US" sz="1050" dirty="0" err="1">
                <a:solidFill>
                  <a:srgbClr val="000000"/>
                </a:solidFill>
                <a:latin typeface="Open Sans"/>
              </a:rPr>
              <a:t>propietarios</a:t>
            </a:r>
            <a:endParaRPr lang="en-US" sz="1050" dirty="0">
              <a:solidFill>
                <a:srgbClr val="000000"/>
              </a:solidFill>
              <a:latin typeface="Open Sans"/>
            </a:endParaRPr>
          </a:p>
          <a:p>
            <a:pPr algn="just">
              <a:lnSpc>
                <a:spcPts val="1487"/>
              </a:lnSpc>
            </a:pPr>
            <a:endParaRPr lang="en-US" sz="1050" dirty="0">
              <a:solidFill>
                <a:srgbClr val="000000"/>
              </a:solidFill>
              <a:latin typeface="Open Sans"/>
            </a:endParaRPr>
          </a:p>
          <a:p>
            <a:pPr algn="just">
              <a:lnSpc>
                <a:spcPts val="1487"/>
              </a:lnSpc>
            </a:pPr>
            <a:r>
              <a:rPr lang="en-US" sz="1050" b="1" dirty="0" err="1">
                <a:solidFill>
                  <a:srgbClr val="000000"/>
                </a:solidFill>
                <a:latin typeface="Open Sans Bold"/>
              </a:rPr>
              <a:t>Conclusión</a:t>
            </a:r>
            <a:r>
              <a:rPr lang="en-US" sz="1050" b="1" dirty="0">
                <a:solidFill>
                  <a:srgbClr val="000000"/>
                </a:solidFill>
                <a:latin typeface="Open Sans Bold"/>
              </a:rPr>
              <a:t> </a:t>
            </a:r>
          </a:p>
          <a:p>
            <a:pPr algn="just">
              <a:lnSpc>
                <a:spcPts val="1487"/>
              </a:lnSpc>
            </a:pPr>
            <a:endParaRPr lang="en-US" sz="1050" b="1" dirty="0">
              <a:solidFill>
                <a:srgbClr val="000000"/>
              </a:solidFill>
              <a:latin typeface="Open Sans Bold"/>
            </a:endParaRPr>
          </a:p>
          <a:p>
            <a:pPr marL="229389" lvl="1" indent="-114694" algn="just">
              <a:lnSpc>
                <a:spcPts val="1487"/>
              </a:lnSpc>
              <a:buFont typeface="Arial"/>
              <a:buChar char="•"/>
            </a:pPr>
            <a:r>
              <a:rPr lang="en-US" sz="1050" dirty="0" err="1">
                <a:solidFill>
                  <a:srgbClr val="000000"/>
                </a:solidFill>
                <a:latin typeface="Open Sans"/>
              </a:rPr>
              <a:t>Disminución</a:t>
            </a:r>
            <a:r>
              <a:rPr lang="en-US" sz="1050" dirty="0">
                <a:solidFill>
                  <a:srgbClr val="000000"/>
                </a:solidFill>
                <a:latin typeface="Open Sans"/>
              </a:rPr>
              <a:t> de la </a:t>
            </a:r>
            <a:r>
              <a:rPr lang="en-US" sz="1050" dirty="0" err="1">
                <a:solidFill>
                  <a:srgbClr val="000000"/>
                </a:solidFill>
                <a:latin typeface="Open Sans"/>
              </a:rPr>
              <a:t>evasión</a:t>
            </a:r>
            <a:r>
              <a:rPr lang="en-US" sz="1050" dirty="0">
                <a:solidFill>
                  <a:srgbClr val="000000"/>
                </a:solidFill>
                <a:latin typeface="Open Sans"/>
              </a:rPr>
              <a:t> del SOAT </a:t>
            </a:r>
          </a:p>
          <a:p>
            <a:pPr marL="229389" lvl="1" indent="-114694" algn="just">
              <a:lnSpc>
                <a:spcPts val="1487"/>
              </a:lnSpc>
              <a:buFont typeface="Arial"/>
              <a:buChar char="•"/>
            </a:pPr>
            <a:r>
              <a:rPr lang="en-US" sz="1050" dirty="0">
                <a:solidFill>
                  <a:srgbClr val="000000"/>
                </a:solidFill>
                <a:latin typeface="Open Sans"/>
              </a:rPr>
              <a:t>51% (Sep 2022) al 47% (</a:t>
            </a:r>
            <a:r>
              <a:rPr lang="en-US" sz="1050" dirty="0" err="1">
                <a:solidFill>
                  <a:srgbClr val="000000"/>
                </a:solidFill>
                <a:latin typeface="Open Sans"/>
              </a:rPr>
              <a:t>febrero</a:t>
            </a:r>
            <a:r>
              <a:rPr lang="en-US" sz="1050" dirty="0">
                <a:solidFill>
                  <a:srgbClr val="000000"/>
                </a:solidFill>
                <a:latin typeface="Open Sans"/>
              </a:rPr>
              <a:t> 2024) </a:t>
            </a:r>
          </a:p>
          <a:p>
            <a:pPr marL="229389" lvl="1" indent="-114694" algn="just">
              <a:lnSpc>
                <a:spcPts val="1487"/>
              </a:lnSpc>
              <a:buFont typeface="Arial"/>
              <a:buChar char="•"/>
            </a:pPr>
            <a:r>
              <a:rPr lang="en-US" sz="1050" b="1" i="1" dirty="0">
                <a:solidFill>
                  <a:srgbClr val="000000"/>
                </a:solidFill>
                <a:latin typeface="Open Sans"/>
              </a:rPr>
              <a:t>Se </a:t>
            </a:r>
            <a:r>
              <a:rPr lang="en-US" sz="1050" b="1" i="1" dirty="0" err="1">
                <a:solidFill>
                  <a:srgbClr val="000000"/>
                </a:solidFill>
                <a:latin typeface="Open Sans"/>
              </a:rPr>
              <a:t>identifico</a:t>
            </a:r>
            <a:r>
              <a:rPr lang="en-US" sz="1050" b="1" i="1" dirty="0">
                <a:solidFill>
                  <a:srgbClr val="000000"/>
                </a:solidFill>
                <a:latin typeface="Open Sans"/>
              </a:rPr>
              <a:t> que </a:t>
            </a:r>
            <a:r>
              <a:rPr lang="en-US" sz="1050" b="1" i="1" dirty="0" err="1">
                <a:solidFill>
                  <a:srgbClr val="000000"/>
                </a:solidFill>
                <a:latin typeface="Open Sans"/>
              </a:rPr>
              <a:t>el</a:t>
            </a:r>
            <a:r>
              <a:rPr lang="en-US" sz="1050" b="1" i="1" dirty="0">
                <a:solidFill>
                  <a:srgbClr val="000000"/>
                </a:solidFill>
                <a:latin typeface="Open Sans"/>
              </a:rPr>
              <a:t> 55% de </a:t>
            </a:r>
            <a:r>
              <a:rPr lang="en-US" sz="1050" b="1" i="1" dirty="0" err="1">
                <a:solidFill>
                  <a:srgbClr val="000000"/>
                </a:solidFill>
                <a:latin typeface="Open Sans"/>
              </a:rPr>
              <a:t>vehículos</a:t>
            </a:r>
            <a:r>
              <a:rPr lang="en-US" sz="1050" b="1" i="1" dirty="0">
                <a:solidFill>
                  <a:srgbClr val="000000"/>
                </a:solidFill>
                <a:latin typeface="Open Sans"/>
              </a:rPr>
              <a:t> </a:t>
            </a:r>
            <a:r>
              <a:rPr lang="en-US" sz="1050" b="1" i="1" dirty="0" err="1">
                <a:solidFill>
                  <a:srgbClr val="000000"/>
                </a:solidFill>
                <a:latin typeface="Open Sans"/>
              </a:rPr>
              <a:t>llevan</a:t>
            </a:r>
            <a:r>
              <a:rPr lang="en-US" sz="1050" b="1" i="1" dirty="0">
                <a:solidFill>
                  <a:srgbClr val="000000"/>
                </a:solidFill>
                <a:latin typeface="Open Sans"/>
              </a:rPr>
              <a:t> </a:t>
            </a:r>
            <a:r>
              <a:rPr lang="en-US" sz="1050" b="1" i="1" dirty="0" err="1">
                <a:solidFill>
                  <a:srgbClr val="000000"/>
                </a:solidFill>
                <a:latin typeface="Open Sans"/>
              </a:rPr>
              <a:t>más</a:t>
            </a:r>
            <a:r>
              <a:rPr lang="en-US" sz="1050" b="1" i="1" dirty="0">
                <a:solidFill>
                  <a:srgbClr val="000000"/>
                </a:solidFill>
                <a:latin typeface="Open Sans"/>
              </a:rPr>
              <a:t> de 6 </a:t>
            </a:r>
            <a:r>
              <a:rPr lang="en-US" sz="1050" b="1" i="1" dirty="0" err="1">
                <a:solidFill>
                  <a:srgbClr val="000000"/>
                </a:solidFill>
                <a:latin typeface="Open Sans"/>
              </a:rPr>
              <a:t>años</a:t>
            </a:r>
            <a:r>
              <a:rPr lang="en-US" sz="1050" b="1" i="1" dirty="0">
                <a:solidFill>
                  <a:srgbClr val="000000"/>
                </a:solidFill>
                <a:latin typeface="Open Sans"/>
              </a:rPr>
              <a:t> sin SOAT (4.903.692 </a:t>
            </a:r>
            <a:r>
              <a:rPr lang="en-US" sz="1050" b="1" i="1" dirty="0" err="1">
                <a:solidFill>
                  <a:srgbClr val="000000"/>
                </a:solidFill>
                <a:latin typeface="Open Sans"/>
              </a:rPr>
              <a:t>Vehículos</a:t>
            </a:r>
            <a:r>
              <a:rPr lang="en-US" sz="1050" b="1" i="1" dirty="0">
                <a:solidFill>
                  <a:srgbClr val="000000"/>
                </a:solidFill>
                <a:latin typeface="Open Sans"/>
              </a:rPr>
              <a:t>) </a:t>
            </a:r>
            <a:r>
              <a:rPr lang="en-US" sz="1050" b="1" i="1" dirty="0" err="1">
                <a:solidFill>
                  <a:srgbClr val="000000"/>
                </a:solidFill>
                <a:latin typeface="Open Sans"/>
              </a:rPr>
              <a:t>presuntamente</a:t>
            </a:r>
            <a:r>
              <a:rPr lang="en-US" sz="1050" b="1" i="1" dirty="0">
                <a:solidFill>
                  <a:srgbClr val="000000"/>
                </a:solidFill>
                <a:latin typeface="Open Sans"/>
              </a:rPr>
              <a:t> se </a:t>
            </a:r>
            <a:r>
              <a:rPr lang="en-US" sz="1050" b="1" i="1" dirty="0" err="1">
                <a:solidFill>
                  <a:srgbClr val="000000"/>
                </a:solidFill>
                <a:latin typeface="Open Sans"/>
              </a:rPr>
              <a:t>encuentran</a:t>
            </a:r>
            <a:r>
              <a:rPr lang="en-US" sz="1050" b="1" i="1" dirty="0">
                <a:solidFill>
                  <a:srgbClr val="000000"/>
                </a:solidFill>
                <a:latin typeface="Open Sans"/>
              </a:rPr>
              <a:t> </a:t>
            </a:r>
            <a:r>
              <a:rPr lang="en-US" sz="1050" b="1" i="1" dirty="0" err="1">
                <a:solidFill>
                  <a:srgbClr val="000000"/>
                </a:solidFill>
                <a:latin typeface="Open Sans"/>
              </a:rPr>
              <a:t>inmovilizados</a:t>
            </a:r>
            <a:r>
              <a:rPr lang="en-US" sz="1050" b="1" i="1" dirty="0">
                <a:solidFill>
                  <a:srgbClr val="000000"/>
                </a:solidFill>
                <a:latin typeface="Open Sans"/>
              </a:rPr>
              <a:t> </a:t>
            </a:r>
          </a:p>
        </p:txBody>
      </p:sp>
      <p:sp>
        <p:nvSpPr>
          <p:cNvPr id="33" name="Freeform 9">
            <a:extLst>
              <a:ext uri="{FF2B5EF4-FFF2-40B4-BE49-F238E27FC236}">
                <a16:creationId xmlns:a16="http://schemas.microsoft.com/office/drawing/2014/main" id="{4687C909-20FF-230F-32C8-8F3BEC2CDE6C}"/>
              </a:ext>
            </a:extLst>
          </p:cNvPr>
          <p:cNvSpPr/>
          <p:nvPr/>
        </p:nvSpPr>
        <p:spPr>
          <a:xfrm>
            <a:off x="1483121" y="2132806"/>
            <a:ext cx="599067" cy="480139"/>
          </a:xfrm>
          <a:custGeom>
            <a:avLst/>
            <a:gdLst/>
            <a:ahLst/>
            <a:cxnLst/>
            <a:rect l="l" t="t" r="r" b="b"/>
            <a:pathLst>
              <a:path w="1925945" h="2060836">
                <a:moveTo>
                  <a:pt x="0" y="0"/>
                </a:moveTo>
                <a:lnTo>
                  <a:pt x="1925945" y="0"/>
                </a:lnTo>
                <a:lnTo>
                  <a:pt x="1925945" y="2060836"/>
                </a:lnTo>
                <a:lnTo>
                  <a:pt x="0" y="20608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ES_tradnl"/>
          </a:p>
        </p:txBody>
      </p:sp>
      <p:sp>
        <p:nvSpPr>
          <p:cNvPr id="34" name="Freeform 10">
            <a:extLst>
              <a:ext uri="{FF2B5EF4-FFF2-40B4-BE49-F238E27FC236}">
                <a16:creationId xmlns:a16="http://schemas.microsoft.com/office/drawing/2014/main" id="{9769C69F-EA03-AE56-D41E-446805038A00}"/>
              </a:ext>
            </a:extLst>
          </p:cNvPr>
          <p:cNvSpPr/>
          <p:nvPr/>
        </p:nvSpPr>
        <p:spPr>
          <a:xfrm>
            <a:off x="7749586" y="4011290"/>
            <a:ext cx="524638" cy="422512"/>
          </a:xfrm>
          <a:custGeom>
            <a:avLst/>
            <a:gdLst/>
            <a:ahLst/>
            <a:cxnLst/>
            <a:rect l="l" t="t" r="r" b="b"/>
            <a:pathLst>
              <a:path w="2082243" h="2086760">
                <a:moveTo>
                  <a:pt x="0" y="0"/>
                </a:moveTo>
                <a:lnTo>
                  <a:pt x="2082243" y="0"/>
                </a:lnTo>
                <a:lnTo>
                  <a:pt x="2082243" y="2086760"/>
                </a:lnTo>
                <a:lnTo>
                  <a:pt x="0" y="20867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ES_tradnl"/>
          </a:p>
        </p:txBody>
      </p:sp>
    </p:spTree>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946" y="6562929"/>
            <a:ext cx="12918261"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8" name="TextBox 8"/>
          <p:cNvSpPr txBox="1"/>
          <p:nvPr/>
        </p:nvSpPr>
        <p:spPr>
          <a:xfrm>
            <a:off x="3719450" y="5072657"/>
            <a:ext cx="251321" cy="628377"/>
          </a:xfrm>
          <a:prstGeom prst="rect">
            <a:avLst/>
          </a:prstGeom>
        </p:spPr>
        <p:txBody>
          <a:bodyPr lIns="0" tIns="0" rIns="0" bIns="0" rtlCol="0" anchor="t">
            <a:spAutoFit/>
          </a:bodyPr>
          <a:lstStyle/>
          <a:p>
            <a:pPr algn="ctr">
              <a:lnSpc>
                <a:spcPts val="4853"/>
              </a:lnSpc>
            </a:pPr>
            <a:r>
              <a:rPr lang="en-US" sz="4400">
                <a:solidFill>
                  <a:srgbClr val="FFFFFF"/>
                </a:solidFill>
                <a:latin typeface="Open Sans Bold"/>
              </a:rPr>
              <a:t>3</a:t>
            </a:r>
          </a:p>
        </p:txBody>
      </p:sp>
      <p:sp>
        <p:nvSpPr>
          <p:cNvPr id="9" name="TextBox 9"/>
          <p:cNvSpPr txBox="1"/>
          <p:nvPr/>
        </p:nvSpPr>
        <p:spPr>
          <a:xfrm>
            <a:off x="1929656" y="3321395"/>
            <a:ext cx="251321" cy="628377"/>
          </a:xfrm>
          <a:prstGeom prst="rect">
            <a:avLst/>
          </a:prstGeom>
        </p:spPr>
        <p:txBody>
          <a:bodyPr lIns="0" tIns="0" rIns="0" bIns="0" rtlCol="0" anchor="t">
            <a:spAutoFit/>
          </a:bodyPr>
          <a:lstStyle/>
          <a:p>
            <a:pPr algn="ctr">
              <a:lnSpc>
                <a:spcPts val="4853"/>
              </a:lnSpc>
            </a:pPr>
            <a:r>
              <a:rPr lang="en-US" sz="4400">
                <a:solidFill>
                  <a:srgbClr val="FFFFFF"/>
                </a:solidFill>
                <a:latin typeface="Open Sans Bold"/>
              </a:rPr>
              <a:t>5</a:t>
            </a:r>
          </a:p>
        </p:txBody>
      </p:sp>
      <p:grpSp>
        <p:nvGrpSpPr>
          <p:cNvPr id="10" name="Group 10"/>
          <p:cNvGrpSpPr/>
          <p:nvPr/>
        </p:nvGrpSpPr>
        <p:grpSpPr>
          <a:xfrm>
            <a:off x="719474" y="1538279"/>
            <a:ext cx="1461503" cy="489969"/>
            <a:chOff x="0" y="0"/>
            <a:chExt cx="577384" cy="193568"/>
          </a:xfrm>
        </p:grpSpPr>
        <p:sp>
          <p:nvSpPr>
            <p:cNvPr id="11" name="Freeform 11"/>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p>
          </p:txBody>
        </p:sp>
        <p:sp>
          <p:nvSpPr>
            <p:cNvPr id="12" name="TextBox 12"/>
            <p:cNvSpPr txBox="1"/>
            <p:nvPr/>
          </p:nvSpPr>
          <p:spPr>
            <a:xfrm>
              <a:off x="0" y="-28575"/>
              <a:ext cx="577384" cy="222143"/>
            </a:xfrm>
            <a:prstGeom prst="rect">
              <a:avLst/>
            </a:prstGeom>
          </p:spPr>
          <p:txBody>
            <a:bodyPr lIns="33867" tIns="33867" rIns="33867" bIns="33867" rtlCol="0" anchor="ctr"/>
            <a:lstStyle/>
            <a:p>
              <a:pPr algn="ctr">
                <a:lnSpc>
                  <a:spcPts val="1493"/>
                </a:lnSpc>
              </a:pPr>
              <a:r>
                <a:rPr lang="en-US" sz="1400" spc="79">
                  <a:solidFill>
                    <a:srgbClr val="000000"/>
                  </a:solidFill>
                  <a:latin typeface="Open Sans Bold"/>
                </a:rPr>
                <a:t>Pasajeros por </a:t>
              </a:r>
            </a:p>
            <a:p>
              <a:pPr algn="ctr">
                <a:lnSpc>
                  <a:spcPts val="1493"/>
                </a:lnSpc>
              </a:pPr>
              <a:r>
                <a:rPr lang="en-US" sz="1400" spc="79">
                  <a:solidFill>
                    <a:srgbClr val="000000"/>
                  </a:solidFill>
                  <a:latin typeface="Open Sans Bold"/>
                </a:rPr>
                <a:t>Carretera (PC)</a:t>
              </a:r>
            </a:p>
          </p:txBody>
        </p:sp>
      </p:grpSp>
      <p:grpSp>
        <p:nvGrpSpPr>
          <p:cNvPr id="13" name="Group 13"/>
          <p:cNvGrpSpPr/>
          <p:nvPr/>
        </p:nvGrpSpPr>
        <p:grpSpPr>
          <a:xfrm>
            <a:off x="719474" y="2461587"/>
            <a:ext cx="1461503" cy="489969"/>
            <a:chOff x="0" y="0"/>
            <a:chExt cx="577384" cy="193568"/>
          </a:xfrm>
        </p:grpSpPr>
        <p:sp>
          <p:nvSpPr>
            <p:cNvPr id="14" name="Freeform 14"/>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p>
          </p:txBody>
        </p:sp>
        <p:sp>
          <p:nvSpPr>
            <p:cNvPr id="15" name="TextBox 15"/>
            <p:cNvSpPr txBox="1"/>
            <p:nvPr/>
          </p:nvSpPr>
          <p:spPr>
            <a:xfrm>
              <a:off x="0" y="-28575"/>
              <a:ext cx="577384" cy="222143"/>
            </a:xfrm>
            <a:prstGeom prst="rect">
              <a:avLst/>
            </a:prstGeom>
          </p:spPr>
          <p:txBody>
            <a:bodyPr lIns="33867" tIns="33867" rIns="33867" bIns="33867" rtlCol="0" anchor="ctr"/>
            <a:lstStyle/>
            <a:p>
              <a:pPr algn="ctr">
                <a:lnSpc>
                  <a:spcPts val="1493"/>
                </a:lnSpc>
              </a:pPr>
              <a:r>
                <a:rPr lang="en-US" sz="1400" spc="79">
                  <a:solidFill>
                    <a:srgbClr val="000000"/>
                  </a:solidFill>
                  <a:latin typeface="Open Sans Bold"/>
                </a:rPr>
                <a:t>Mixto (MX)</a:t>
              </a:r>
            </a:p>
          </p:txBody>
        </p:sp>
      </p:grpSp>
      <p:grpSp>
        <p:nvGrpSpPr>
          <p:cNvPr id="16" name="Group 16"/>
          <p:cNvGrpSpPr/>
          <p:nvPr/>
        </p:nvGrpSpPr>
        <p:grpSpPr>
          <a:xfrm>
            <a:off x="719474" y="3384895"/>
            <a:ext cx="1461503" cy="489969"/>
            <a:chOff x="0" y="0"/>
            <a:chExt cx="577384" cy="193568"/>
          </a:xfrm>
        </p:grpSpPr>
        <p:sp>
          <p:nvSpPr>
            <p:cNvPr id="17" name="Freeform 17"/>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p>
          </p:txBody>
        </p:sp>
        <p:sp>
          <p:nvSpPr>
            <p:cNvPr id="18" name="TextBox 18"/>
            <p:cNvSpPr txBox="1"/>
            <p:nvPr/>
          </p:nvSpPr>
          <p:spPr>
            <a:xfrm>
              <a:off x="0" y="-28575"/>
              <a:ext cx="577384" cy="222143"/>
            </a:xfrm>
            <a:prstGeom prst="rect">
              <a:avLst/>
            </a:prstGeom>
          </p:spPr>
          <p:txBody>
            <a:bodyPr lIns="33867" tIns="33867" rIns="33867" bIns="33867" rtlCol="0" anchor="ctr"/>
            <a:lstStyle/>
            <a:p>
              <a:pPr algn="ctr">
                <a:lnSpc>
                  <a:spcPts val="1493"/>
                </a:lnSpc>
              </a:pPr>
              <a:r>
                <a:rPr lang="en-US" sz="1400" spc="79">
                  <a:solidFill>
                    <a:srgbClr val="000000"/>
                  </a:solidFill>
                  <a:latin typeface="Open Sans Bold"/>
                </a:rPr>
                <a:t>Especial (ES)</a:t>
              </a:r>
            </a:p>
          </p:txBody>
        </p:sp>
      </p:grpSp>
      <p:grpSp>
        <p:nvGrpSpPr>
          <p:cNvPr id="19" name="Group 19"/>
          <p:cNvGrpSpPr/>
          <p:nvPr/>
        </p:nvGrpSpPr>
        <p:grpSpPr>
          <a:xfrm>
            <a:off x="7208133" y="1258556"/>
            <a:ext cx="4752898" cy="2769227"/>
            <a:chOff x="0" y="-240385"/>
            <a:chExt cx="1467102" cy="1094015"/>
          </a:xfrm>
        </p:grpSpPr>
        <p:sp>
          <p:nvSpPr>
            <p:cNvPr id="20" name="Freeform 20"/>
            <p:cNvSpPr/>
            <p:nvPr/>
          </p:nvSpPr>
          <p:spPr>
            <a:xfrm>
              <a:off x="0" y="-240385"/>
              <a:ext cx="1467102" cy="1094015"/>
            </a:xfrm>
            <a:custGeom>
              <a:avLst/>
              <a:gdLst/>
              <a:ahLst/>
              <a:cxnLst/>
              <a:rect l="l" t="t" r="r" b="b"/>
              <a:pathLst>
                <a:path w="1467102" h="695678">
                  <a:moveTo>
                    <a:pt x="0" y="0"/>
                  </a:moveTo>
                  <a:lnTo>
                    <a:pt x="1467102" y="0"/>
                  </a:lnTo>
                  <a:lnTo>
                    <a:pt x="1467102" y="695678"/>
                  </a:lnTo>
                  <a:lnTo>
                    <a:pt x="0" y="695678"/>
                  </a:lnTo>
                  <a:close/>
                </a:path>
              </a:pathLst>
            </a:custGeom>
            <a:solidFill>
              <a:srgbClr val="000000">
                <a:alpha val="0"/>
              </a:srgbClr>
            </a:solidFill>
            <a:ln w="38100" cap="sq">
              <a:solidFill>
                <a:srgbClr val="48808A"/>
              </a:solidFill>
              <a:prstDash val="solid"/>
              <a:miter/>
            </a:ln>
          </p:spPr>
          <p:txBody>
            <a:bodyPr/>
            <a:lstStyle/>
            <a:p>
              <a:endParaRPr lang="es-ES_tradnl"/>
            </a:p>
          </p:txBody>
        </p:sp>
        <p:sp>
          <p:nvSpPr>
            <p:cNvPr id="21" name="TextBox 21"/>
            <p:cNvSpPr txBox="1"/>
            <p:nvPr/>
          </p:nvSpPr>
          <p:spPr>
            <a:xfrm>
              <a:off x="0" y="-90882"/>
              <a:ext cx="1467102" cy="795889"/>
            </a:xfrm>
            <a:prstGeom prst="rect">
              <a:avLst/>
            </a:prstGeom>
          </p:spPr>
          <p:txBody>
            <a:bodyPr lIns="33867" tIns="33867" rIns="33867" bIns="33867" rtlCol="0" anchor="ctr"/>
            <a:lstStyle/>
            <a:p>
              <a:pPr>
                <a:lnSpc>
                  <a:spcPts val="1493"/>
                </a:lnSpc>
              </a:pPr>
              <a:r>
                <a:rPr lang="en-US" sz="1400" spc="79" dirty="0">
                  <a:solidFill>
                    <a:srgbClr val="000000"/>
                  </a:solidFill>
                  <a:latin typeface="Open Sans Bold"/>
                </a:rPr>
                <a:t>- RCC: </a:t>
              </a:r>
              <a:r>
                <a:rPr lang="en-US" sz="1400" spc="79" dirty="0">
                  <a:solidFill>
                    <a:srgbClr val="000000"/>
                  </a:solidFill>
                  <a:latin typeface="Open Sans"/>
                </a:rPr>
                <a:t>a) </a:t>
              </a:r>
              <a:r>
                <a:rPr lang="en-US" sz="1400" spc="79" dirty="0" err="1">
                  <a:solidFill>
                    <a:srgbClr val="000000"/>
                  </a:solidFill>
                  <a:latin typeface="Open Sans"/>
                </a:rPr>
                <a:t>muerte</a:t>
              </a:r>
              <a:r>
                <a:rPr lang="en-US" sz="1400" spc="79" dirty="0">
                  <a:solidFill>
                    <a:srgbClr val="000000"/>
                  </a:solidFill>
                  <a:latin typeface="Open Sans"/>
                </a:rPr>
                <a:t>; b) </a:t>
              </a:r>
              <a:r>
                <a:rPr lang="en-US" sz="1400" spc="79" dirty="0" err="1">
                  <a:solidFill>
                    <a:srgbClr val="000000"/>
                  </a:solidFill>
                  <a:latin typeface="Open Sans"/>
                </a:rPr>
                <a:t>incapacidad</a:t>
              </a:r>
              <a:r>
                <a:rPr lang="en-US" sz="1400" spc="79" dirty="0">
                  <a:solidFill>
                    <a:srgbClr val="000000"/>
                  </a:solidFill>
                  <a:latin typeface="Open Sans"/>
                </a:rPr>
                <a:t> </a:t>
              </a:r>
              <a:r>
                <a:rPr lang="en-US" sz="1400" spc="79" dirty="0" err="1">
                  <a:solidFill>
                    <a:srgbClr val="000000"/>
                  </a:solidFill>
                  <a:latin typeface="Open Sans"/>
                </a:rPr>
                <a:t>permanente</a:t>
              </a:r>
              <a:r>
                <a:rPr lang="en-US" sz="1400" spc="79" dirty="0">
                  <a:solidFill>
                    <a:srgbClr val="000000"/>
                  </a:solidFill>
                  <a:latin typeface="Open Sans"/>
                </a:rPr>
                <a:t>: c) </a:t>
              </a:r>
              <a:r>
                <a:rPr lang="en-US" sz="1400" spc="79" dirty="0" err="1">
                  <a:solidFill>
                    <a:srgbClr val="000000"/>
                  </a:solidFill>
                  <a:latin typeface="Open Sans"/>
                </a:rPr>
                <a:t>incapacidad</a:t>
              </a:r>
              <a:r>
                <a:rPr lang="en-US" sz="1400" spc="79" dirty="0">
                  <a:solidFill>
                    <a:srgbClr val="000000"/>
                  </a:solidFill>
                  <a:latin typeface="Open Sans"/>
                </a:rPr>
                <a:t> temporal; y d) </a:t>
              </a:r>
              <a:r>
                <a:rPr lang="en-US" sz="1400" spc="79" dirty="0" err="1">
                  <a:solidFill>
                    <a:srgbClr val="000000"/>
                  </a:solidFill>
                  <a:latin typeface="Open Sans"/>
                </a:rPr>
                <a:t>gastos</a:t>
              </a:r>
              <a:r>
                <a:rPr lang="en-US" sz="1400" spc="79" dirty="0">
                  <a:solidFill>
                    <a:srgbClr val="000000"/>
                  </a:solidFill>
                  <a:latin typeface="Open Sans"/>
                </a:rPr>
                <a:t> </a:t>
              </a:r>
              <a:r>
                <a:rPr lang="en-US" sz="1400" spc="79" dirty="0" err="1">
                  <a:solidFill>
                    <a:srgbClr val="000000"/>
                  </a:solidFill>
                  <a:latin typeface="Open Sans"/>
                </a:rPr>
                <a:t>médicos</a:t>
              </a:r>
              <a:r>
                <a:rPr lang="en-US" sz="1400" spc="79" dirty="0">
                  <a:solidFill>
                    <a:srgbClr val="000000"/>
                  </a:solidFill>
                  <a:latin typeface="Open Sans"/>
                </a:rPr>
                <a:t>, </a:t>
              </a:r>
              <a:r>
                <a:rPr lang="en-US" sz="1400" spc="79" dirty="0" err="1">
                  <a:solidFill>
                    <a:srgbClr val="000000"/>
                  </a:solidFill>
                  <a:latin typeface="Open Sans"/>
                </a:rPr>
                <a:t>quirúrgicos</a:t>
              </a:r>
              <a:r>
                <a:rPr lang="en-US" sz="1400" spc="79" dirty="0">
                  <a:solidFill>
                    <a:srgbClr val="000000"/>
                  </a:solidFill>
                  <a:latin typeface="Open Sans"/>
                </a:rPr>
                <a:t>, </a:t>
              </a:r>
              <a:r>
                <a:rPr lang="en-US" sz="1400" spc="79" dirty="0" err="1">
                  <a:solidFill>
                    <a:srgbClr val="000000"/>
                  </a:solidFill>
                  <a:latin typeface="Open Sans"/>
                </a:rPr>
                <a:t>farmacéuticos</a:t>
              </a:r>
              <a:r>
                <a:rPr lang="en-US" sz="1400" spc="79" dirty="0">
                  <a:solidFill>
                    <a:srgbClr val="000000"/>
                  </a:solidFill>
                  <a:latin typeface="Open Sans"/>
                </a:rPr>
                <a:t> y </a:t>
              </a:r>
              <a:r>
                <a:rPr lang="en-US" sz="1400" spc="79" dirty="0" err="1">
                  <a:solidFill>
                    <a:srgbClr val="000000"/>
                  </a:solidFill>
                  <a:latin typeface="Open Sans"/>
                </a:rPr>
                <a:t>hospitalarios</a:t>
              </a:r>
              <a:r>
                <a:rPr lang="en-US" sz="1400" spc="79" dirty="0">
                  <a:solidFill>
                    <a:srgbClr val="000000"/>
                  </a:solidFill>
                  <a:latin typeface="Open Sans"/>
                </a:rPr>
                <a:t>.</a:t>
              </a:r>
            </a:p>
            <a:p>
              <a:pPr>
                <a:lnSpc>
                  <a:spcPts val="1493"/>
                </a:lnSpc>
              </a:pPr>
              <a:endParaRPr lang="en-US" sz="1400" spc="79" dirty="0">
                <a:solidFill>
                  <a:srgbClr val="000000"/>
                </a:solidFill>
                <a:latin typeface="Open Sans"/>
              </a:endParaRPr>
            </a:p>
            <a:p>
              <a:pPr>
                <a:lnSpc>
                  <a:spcPts val="1493"/>
                </a:lnSpc>
              </a:pPr>
              <a:r>
                <a:rPr lang="en-US" sz="1400" spc="79" dirty="0">
                  <a:solidFill>
                    <a:srgbClr val="000000"/>
                  </a:solidFill>
                  <a:latin typeface="Open Sans Bold"/>
                </a:rPr>
                <a:t>- RCE:</a:t>
              </a:r>
              <a:r>
                <a:rPr lang="en-US" sz="1400" spc="79" dirty="0">
                  <a:solidFill>
                    <a:srgbClr val="000000"/>
                  </a:solidFill>
                  <a:latin typeface="Open Sans"/>
                </a:rPr>
                <a:t> a) </a:t>
              </a:r>
              <a:r>
                <a:rPr lang="en-US" sz="1400" spc="79" dirty="0" err="1">
                  <a:solidFill>
                    <a:srgbClr val="000000"/>
                  </a:solidFill>
                  <a:latin typeface="Open Sans"/>
                </a:rPr>
                <a:t>muerte</a:t>
              </a:r>
              <a:r>
                <a:rPr lang="en-US" sz="1400" spc="79" dirty="0">
                  <a:solidFill>
                    <a:srgbClr val="000000"/>
                  </a:solidFill>
                  <a:latin typeface="Open Sans"/>
                </a:rPr>
                <a:t> o </a:t>
              </a:r>
              <a:r>
                <a:rPr lang="en-US" sz="1400" spc="79" dirty="0" err="1">
                  <a:solidFill>
                    <a:srgbClr val="000000"/>
                  </a:solidFill>
                  <a:latin typeface="Open Sans"/>
                </a:rPr>
                <a:t>lesiones</a:t>
              </a:r>
              <a:r>
                <a:rPr lang="en-US" sz="1400" spc="79" dirty="0">
                  <a:solidFill>
                    <a:srgbClr val="000000"/>
                  </a:solidFill>
                  <a:latin typeface="Open Sans"/>
                </a:rPr>
                <a:t> a </a:t>
              </a:r>
              <a:r>
                <a:rPr lang="en-US" sz="1400" spc="79" dirty="0" err="1">
                  <a:solidFill>
                    <a:srgbClr val="000000"/>
                  </a:solidFill>
                  <a:latin typeface="Open Sans"/>
                </a:rPr>
                <a:t>una</a:t>
              </a:r>
              <a:r>
                <a:rPr lang="en-US" sz="1400" spc="79" dirty="0">
                  <a:solidFill>
                    <a:srgbClr val="000000"/>
                  </a:solidFill>
                  <a:latin typeface="Open Sans"/>
                </a:rPr>
                <a:t> persona; b) </a:t>
              </a:r>
              <a:r>
                <a:rPr lang="en-US" sz="1400" spc="79" dirty="0" err="1">
                  <a:solidFill>
                    <a:srgbClr val="000000"/>
                  </a:solidFill>
                  <a:latin typeface="Open Sans"/>
                </a:rPr>
                <a:t>daños</a:t>
              </a:r>
              <a:r>
                <a:rPr lang="en-US" sz="1400" spc="79" dirty="0">
                  <a:solidFill>
                    <a:srgbClr val="000000"/>
                  </a:solidFill>
                  <a:latin typeface="Open Sans"/>
                </a:rPr>
                <a:t> a </a:t>
              </a:r>
              <a:r>
                <a:rPr lang="en-US" sz="1400" spc="79" dirty="0" err="1">
                  <a:solidFill>
                    <a:srgbClr val="000000"/>
                  </a:solidFill>
                  <a:latin typeface="Open Sans"/>
                </a:rPr>
                <a:t>bienes</a:t>
              </a:r>
              <a:r>
                <a:rPr lang="en-US" sz="1400" spc="79" dirty="0">
                  <a:solidFill>
                    <a:srgbClr val="000000"/>
                  </a:solidFill>
                  <a:latin typeface="Open Sans"/>
                </a:rPr>
                <a:t> de </a:t>
              </a:r>
              <a:r>
                <a:rPr lang="en-US" sz="1400" spc="79" dirty="0" err="1">
                  <a:solidFill>
                    <a:srgbClr val="000000"/>
                  </a:solidFill>
                  <a:latin typeface="Open Sans"/>
                </a:rPr>
                <a:t>terceros</a:t>
              </a:r>
              <a:r>
                <a:rPr lang="en-US" sz="1400" spc="79" dirty="0">
                  <a:solidFill>
                    <a:srgbClr val="000000"/>
                  </a:solidFill>
                  <a:latin typeface="Open Sans"/>
                </a:rPr>
                <a:t>; y c) </a:t>
              </a:r>
              <a:r>
                <a:rPr lang="en-US" sz="1400" spc="79" dirty="0" err="1">
                  <a:solidFill>
                    <a:srgbClr val="000000"/>
                  </a:solidFill>
                  <a:latin typeface="Open Sans"/>
                </a:rPr>
                <a:t>muerte</a:t>
              </a:r>
              <a:r>
                <a:rPr lang="en-US" sz="1400" spc="79" dirty="0">
                  <a:solidFill>
                    <a:srgbClr val="000000"/>
                  </a:solidFill>
                  <a:latin typeface="Open Sans"/>
                </a:rPr>
                <a:t> o </a:t>
              </a:r>
              <a:r>
                <a:rPr lang="en-US" sz="1400" spc="79" dirty="0" err="1">
                  <a:solidFill>
                    <a:srgbClr val="000000"/>
                  </a:solidFill>
                  <a:latin typeface="Open Sans"/>
                </a:rPr>
                <a:t>lesiones</a:t>
              </a:r>
              <a:r>
                <a:rPr lang="en-US" sz="1400" spc="79" dirty="0">
                  <a:solidFill>
                    <a:srgbClr val="000000"/>
                  </a:solidFill>
                  <a:latin typeface="Open Sans"/>
                </a:rPr>
                <a:t> a dos o </a:t>
              </a:r>
              <a:r>
                <a:rPr lang="en-US" sz="1400" spc="79" dirty="0" err="1">
                  <a:solidFill>
                    <a:srgbClr val="000000"/>
                  </a:solidFill>
                  <a:latin typeface="Open Sans"/>
                </a:rPr>
                <a:t>más</a:t>
              </a:r>
              <a:r>
                <a:rPr lang="en-US" sz="1400" spc="79" dirty="0">
                  <a:solidFill>
                    <a:srgbClr val="000000"/>
                  </a:solidFill>
                  <a:latin typeface="Open Sans"/>
                </a:rPr>
                <a:t> personas.</a:t>
              </a:r>
            </a:p>
            <a:p>
              <a:pPr>
                <a:lnSpc>
                  <a:spcPts val="1493"/>
                </a:lnSpc>
              </a:pPr>
              <a:endParaRPr lang="en-US" sz="1400" spc="79" dirty="0">
                <a:solidFill>
                  <a:srgbClr val="000000"/>
                </a:solidFill>
                <a:latin typeface="Open Sans"/>
              </a:endParaRPr>
            </a:p>
          </p:txBody>
        </p:sp>
      </p:grpSp>
      <p:grpSp>
        <p:nvGrpSpPr>
          <p:cNvPr id="22" name="Group 22"/>
          <p:cNvGrpSpPr/>
          <p:nvPr/>
        </p:nvGrpSpPr>
        <p:grpSpPr>
          <a:xfrm>
            <a:off x="481069" y="4411264"/>
            <a:ext cx="11025131" cy="903160"/>
            <a:chOff x="0" y="0"/>
            <a:chExt cx="4355607" cy="356804"/>
          </a:xfrm>
        </p:grpSpPr>
        <p:sp>
          <p:nvSpPr>
            <p:cNvPr id="23" name="Freeform 23"/>
            <p:cNvSpPr/>
            <p:nvPr/>
          </p:nvSpPr>
          <p:spPr>
            <a:xfrm>
              <a:off x="0" y="0"/>
              <a:ext cx="4355607" cy="286377"/>
            </a:xfrm>
            <a:custGeom>
              <a:avLst/>
              <a:gdLst/>
              <a:ahLst/>
              <a:cxnLst/>
              <a:rect l="l" t="t" r="r" b="b"/>
              <a:pathLst>
                <a:path w="4355607" h="286377">
                  <a:moveTo>
                    <a:pt x="0" y="0"/>
                  </a:moveTo>
                  <a:lnTo>
                    <a:pt x="4355607" y="0"/>
                  </a:lnTo>
                  <a:lnTo>
                    <a:pt x="4355607" y="286377"/>
                  </a:lnTo>
                  <a:lnTo>
                    <a:pt x="0" y="286377"/>
                  </a:lnTo>
                  <a:close/>
                </a:path>
              </a:pathLst>
            </a:custGeom>
            <a:solidFill>
              <a:srgbClr val="000000">
                <a:alpha val="0"/>
              </a:srgbClr>
            </a:solidFill>
            <a:ln w="38100" cap="sq">
              <a:solidFill>
                <a:srgbClr val="48808A"/>
              </a:solidFill>
              <a:prstDash val="solid"/>
              <a:miter/>
            </a:ln>
          </p:spPr>
          <p:txBody>
            <a:bodyPr/>
            <a:lstStyle/>
            <a:p>
              <a:endParaRPr lang="es-ES_tradnl"/>
            </a:p>
          </p:txBody>
        </p:sp>
        <p:sp>
          <p:nvSpPr>
            <p:cNvPr id="24" name="TextBox 24"/>
            <p:cNvSpPr txBox="1"/>
            <p:nvPr/>
          </p:nvSpPr>
          <p:spPr>
            <a:xfrm>
              <a:off x="0" y="41852"/>
              <a:ext cx="4355607" cy="314952"/>
            </a:xfrm>
            <a:prstGeom prst="rect">
              <a:avLst/>
            </a:prstGeom>
          </p:spPr>
          <p:txBody>
            <a:bodyPr lIns="33867" tIns="33867" rIns="33867" bIns="33867" rtlCol="0" anchor="ctr"/>
            <a:lstStyle/>
            <a:p>
              <a:pPr algn="ctr">
                <a:lnSpc>
                  <a:spcPts val="1493"/>
                </a:lnSpc>
              </a:pPr>
              <a:r>
                <a:rPr lang="en-US" sz="1400" spc="79" dirty="0" err="1">
                  <a:solidFill>
                    <a:srgbClr val="000000"/>
                  </a:solidFill>
                  <a:latin typeface="Open Sans Bold"/>
                </a:rPr>
                <a:t>Conforme</a:t>
              </a:r>
              <a:r>
                <a:rPr lang="en-US" sz="1400" spc="79" dirty="0">
                  <a:solidFill>
                    <a:srgbClr val="000000"/>
                  </a:solidFill>
                  <a:latin typeface="Open Sans Bold"/>
                </a:rPr>
                <a:t> la </a:t>
              </a:r>
              <a:r>
                <a:rPr lang="en-US" sz="1400" spc="79" dirty="0" err="1">
                  <a:solidFill>
                    <a:srgbClr val="000000"/>
                  </a:solidFill>
                  <a:latin typeface="Open Sans Bold"/>
                </a:rPr>
                <a:t>Legislación</a:t>
              </a:r>
              <a:r>
                <a:rPr lang="en-US" sz="1400" spc="79" dirty="0">
                  <a:solidFill>
                    <a:srgbClr val="000000"/>
                  </a:solidFill>
                  <a:latin typeface="Open Sans Bold"/>
                </a:rPr>
                <a:t> </a:t>
              </a:r>
              <a:r>
                <a:rPr lang="en-US" sz="1400" spc="79" dirty="0" err="1">
                  <a:solidFill>
                    <a:srgbClr val="000000"/>
                  </a:solidFill>
                  <a:latin typeface="Open Sans Bold"/>
                </a:rPr>
                <a:t>colombiana</a:t>
              </a:r>
              <a:r>
                <a:rPr lang="en-US" sz="1400" spc="79" dirty="0">
                  <a:solidFill>
                    <a:srgbClr val="000000"/>
                  </a:solidFill>
                  <a:latin typeface="Open Sans Bold"/>
                </a:rPr>
                <a:t> </a:t>
              </a:r>
              <a:r>
                <a:rPr lang="en-US" sz="1400" spc="79" dirty="0" err="1">
                  <a:solidFill>
                    <a:srgbClr val="000000"/>
                  </a:solidFill>
                  <a:latin typeface="Open Sans Bold"/>
                </a:rPr>
                <a:t>todo</a:t>
              </a:r>
              <a:r>
                <a:rPr lang="en-US" sz="1400" spc="79" dirty="0">
                  <a:solidFill>
                    <a:srgbClr val="000000"/>
                  </a:solidFill>
                  <a:latin typeface="Open Sans Bold"/>
                </a:rPr>
                <a:t> </a:t>
              </a:r>
              <a:r>
                <a:rPr lang="en-US" sz="1400" spc="79" dirty="0" err="1">
                  <a:solidFill>
                    <a:srgbClr val="000000"/>
                  </a:solidFill>
                  <a:latin typeface="Open Sans Bold"/>
                </a:rPr>
                <a:t>vehículo</a:t>
              </a:r>
              <a:r>
                <a:rPr lang="en-US" sz="1400" spc="79" dirty="0">
                  <a:solidFill>
                    <a:srgbClr val="000000"/>
                  </a:solidFill>
                  <a:latin typeface="Open Sans Bold"/>
                </a:rPr>
                <a:t> que </a:t>
              </a:r>
              <a:r>
                <a:rPr lang="en-US" sz="1400" spc="79" dirty="0" err="1">
                  <a:solidFill>
                    <a:srgbClr val="000000"/>
                  </a:solidFill>
                  <a:latin typeface="Open Sans Bold"/>
                </a:rPr>
                <a:t>preste</a:t>
              </a:r>
              <a:r>
                <a:rPr lang="en-US" sz="1400" spc="79" dirty="0">
                  <a:solidFill>
                    <a:srgbClr val="000000"/>
                  </a:solidFill>
                  <a:latin typeface="Open Sans Bold"/>
                </a:rPr>
                <a:t> </a:t>
              </a:r>
              <a:r>
                <a:rPr lang="en-US" sz="1400" spc="79" dirty="0" err="1">
                  <a:solidFill>
                    <a:srgbClr val="000000"/>
                  </a:solidFill>
                  <a:latin typeface="Open Sans Bold"/>
                </a:rPr>
                <a:t>servicio</a:t>
              </a:r>
              <a:r>
                <a:rPr lang="en-US" sz="1400" spc="79" dirty="0">
                  <a:solidFill>
                    <a:srgbClr val="000000"/>
                  </a:solidFill>
                  <a:latin typeface="Open Sans Bold"/>
                </a:rPr>
                <a:t> de </a:t>
              </a:r>
              <a:r>
                <a:rPr lang="en-US" sz="1400" spc="79" dirty="0" err="1">
                  <a:solidFill>
                    <a:srgbClr val="000000"/>
                  </a:solidFill>
                  <a:latin typeface="Open Sans Bold"/>
                </a:rPr>
                <a:t>transporte</a:t>
              </a:r>
              <a:r>
                <a:rPr lang="en-US" sz="1400" spc="79" dirty="0">
                  <a:solidFill>
                    <a:srgbClr val="000000"/>
                  </a:solidFill>
                  <a:latin typeface="Open Sans Bold"/>
                </a:rPr>
                <a:t> </a:t>
              </a:r>
              <a:r>
                <a:rPr lang="en-US" sz="1400" spc="79" dirty="0" err="1">
                  <a:solidFill>
                    <a:srgbClr val="000000"/>
                  </a:solidFill>
                  <a:latin typeface="Open Sans Bold"/>
                </a:rPr>
                <a:t>público</a:t>
              </a:r>
              <a:r>
                <a:rPr lang="en-US" sz="1400" spc="79" dirty="0">
                  <a:solidFill>
                    <a:srgbClr val="000000"/>
                  </a:solidFill>
                  <a:latin typeface="Open Sans Bold"/>
                </a:rPr>
                <a:t> a </a:t>
              </a:r>
              <a:r>
                <a:rPr lang="en-US" sz="1400" spc="79" dirty="0" err="1">
                  <a:solidFill>
                    <a:srgbClr val="000000"/>
                  </a:solidFill>
                  <a:latin typeface="Open Sans Bold"/>
                </a:rPr>
                <a:t>pasajeros</a:t>
              </a:r>
              <a:r>
                <a:rPr lang="en-US" sz="1400" spc="79" dirty="0">
                  <a:solidFill>
                    <a:srgbClr val="000000"/>
                  </a:solidFill>
                  <a:latin typeface="Open Sans Bold"/>
                </a:rPr>
                <a:t>, </a:t>
              </a:r>
              <a:r>
                <a:rPr lang="en-US" sz="1400" spc="79" dirty="0">
                  <a:solidFill>
                    <a:srgbClr val="000000"/>
                  </a:solidFill>
                  <a:latin typeface="Open Sans"/>
                </a:rPr>
                <a:t>a </a:t>
              </a:r>
              <a:r>
                <a:rPr lang="en-US" sz="1400" spc="79" dirty="0" err="1">
                  <a:solidFill>
                    <a:srgbClr val="000000"/>
                  </a:solidFill>
                  <a:latin typeface="Open Sans"/>
                </a:rPr>
                <a:t>través</a:t>
              </a:r>
              <a:r>
                <a:rPr lang="en-US" sz="1400" spc="79" dirty="0">
                  <a:solidFill>
                    <a:srgbClr val="000000"/>
                  </a:solidFill>
                  <a:latin typeface="Open Sans"/>
                </a:rPr>
                <a:t> de la </a:t>
              </a:r>
              <a:r>
                <a:rPr lang="en-US" sz="1400" spc="79" dirty="0" err="1">
                  <a:solidFill>
                    <a:srgbClr val="000000"/>
                  </a:solidFill>
                  <a:latin typeface="Open Sans"/>
                </a:rPr>
                <a:t>empresa</a:t>
              </a:r>
              <a:r>
                <a:rPr lang="en-US" sz="1400" spc="79" dirty="0">
                  <a:solidFill>
                    <a:srgbClr val="000000"/>
                  </a:solidFill>
                  <a:latin typeface="Open Sans"/>
                </a:rPr>
                <a:t> </a:t>
              </a:r>
              <a:r>
                <a:rPr lang="en-US" sz="1400" spc="79" dirty="0" err="1">
                  <a:solidFill>
                    <a:srgbClr val="000000"/>
                  </a:solidFill>
                  <a:latin typeface="Open Sans"/>
                </a:rPr>
                <a:t>donde</a:t>
              </a:r>
              <a:r>
                <a:rPr lang="en-US" sz="1400" spc="79" dirty="0">
                  <a:solidFill>
                    <a:srgbClr val="000000"/>
                  </a:solidFill>
                  <a:latin typeface="Open Sans"/>
                </a:rPr>
                <a:t> </a:t>
              </a:r>
              <a:r>
                <a:rPr lang="en-US" sz="1400" spc="79" dirty="0" err="1">
                  <a:solidFill>
                    <a:srgbClr val="000000"/>
                  </a:solidFill>
                  <a:latin typeface="Open Sans"/>
                </a:rPr>
                <a:t>tiene</a:t>
              </a:r>
              <a:r>
                <a:rPr lang="en-US" sz="1400" spc="79" dirty="0">
                  <a:solidFill>
                    <a:srgbClr val="000000"/>
                  </a:solidFill>
                  <a:latin typeface="Open Sans"/>
                </a:rPr>
                <a:t> </a:t>
              </a:r>
              <a:r>
                <a:rPr lang="en-US" sz="1400" spc="79" dirty="0" err="1">
                  <a:solidFill>
                    <a:srgbClr val="000000"/>
                  </a:solidFill>
                  <a:latin typeface="Open Sans"/>
                </a:rPr>
                <a:t>afiliado</a:t>
              </a:r>
              <a:r>
                <a:rPr lang="en-US" sz="1400" spc="79" dirty="0">
                  <a:solidFill>
                    <a:srgbClr val="000000"/>
                  </a:solidFill>
                  <a:latin typeface="Open Sans"/>
                </a:rPr>
                <a:t> </a:t>
              </a:r>
              <a:r>
                <a:rPr lang="en-US" sz="1400" spc="79" dirty="0" err="1">
                  <a:solidFill>
                    <a:srgbClr val="000000"/>
                  </a:solidFill>
                  <a:latin typeface="Open Sans"/>
                </a:rPr>
                <a:t>el</a:t>
              </a:r>
              <a:r>
                <a:rPr lang="en-US" sz="1400" spc="79" dirty="0">
                  <a:solidFill>
                    <a:srgbClr val="000000"/>
                  </a:solidFill>
                  <a:latin typeface="Open Sans"/>
                </a:rPr>
                <a:t> </a:t>
              </a:r>
              <a:r>
                <a:rPr lang="en-US" sz="1400" spc="79" dirty="0" err="1">
                  <a:solidFill>
                    <a:srgbClr val="000000"/>
                  </a:solidFill>
                  <a:latin typeface="Open Sans"/>
                </a:rPr>
                <a:t>automotor</a:t>
              </a:r>
              <a:r>
                <a:rPr lang="en-US" sz="1400" spc="79" dirty="0">
                  <a:solidFill>
                    <a:srgbClr val="000000"/>
                  </a:solidFill>
                  <a:latin typeface="Open Sans"/>
                </a:rPr>
                <a:t>, </a:t>
              </a:r>
              <a:r>
                <a:rPr lang="en-US" sz="1400" spc="79" dirty="0" err="1">
                  <a:solidFill>
                    <a:srgbClr val="000000"/>
                  </a:solidFill>
                  <a:latin typeface="Open Sans Bold"/>
                </a:rPr>
                <a:t>deberá</a:t>
              </a:r>
              <a:r>
                <a:rPr lang="en-US" sz="1400" spc="79" dirty="0">
                  <a:solidFill>
                    <a:srgbClr val="000000"/>
                  </a:solidFill>
                  <a:latin typeface="Open Sans Bold"/>
                </a:rPr>
                <a:t> </a:t>
              </a:r>
              <a:r>
                <a:rPr lang="en-US" sz="1400" spc="79" dirty="0" err="1">
                  <a:solidFill>
                    <a:srgbClr val="000000"/>
                  </a:solidFill>
                  <a:latin typeface="Open Sans Bold"/>
                </a:rPr>
                <a:t>suscribir</a:t>
              </a:r>
              <a:r>
                <a:rPr lang="en-US" sz="1400" spc="79" dirty="0">
                  <a:solidFill>
                    <a:srgbClr val="000000"/>
                  </a:solidFill>
                  <a:latin typeface="Open Sans Bold"/>
                </a:rPr>
                <a:t> las </a:t>
              </a:r>
              <a:r>
                <a:rPr lang="en-US" sz="1400" spc="79" dirty="0" err="1">
                  <a:solidFill>
                    <a:srgbClr val="000000"/>
                  </a:solidFill>
                  <a:latin typeface="Open Sans Bold"/>
                </a:rPr>
                <a:t>pólizas</a:t>
              </a:r>
              <a:r>
                <a:rPr lang="en-US" sz="1400" spc="79" dirty="0">
                  <a:solidFill>
                    <a:srgbClr val="000000"/>
                  </a:solidFill>
                  <a:latin typeface="Open Sans Bold"/>
                </a:rPr>
                <a:t> </a:t>
              </a:r>
              <a:r>
                <a:rPr lang="en-US" sz="1400" spc="79" dirty="0" err="1">
                  <a:solidFill>
                    <a:srgbClr val="000000"/>
                  </a:solidFill>
                  <a:latin typeface="Open Sans Bold"/>
                </a:rPr>
                <a:t>obligatorias</a:t>
              </a:r>
              <a:r>
                <a:rPr lang="en-US" sz="1400" spc="79" dirty="0">
                  <a:solidFill>
                    <a:srgbClr val="000000"/>
                  </a:solidFill>
                  <a:latin typeface="Open Sans Bold"/>
                </a:rPr>
                <a:t> que </a:t>
              </a:r>
              <a:r>
                <a:rPr lang="en-US" sz="1400" spc="79" dirty="0" err="1">
                  <a:solidFill>
                    <a:srgbClr val="000000"/>
                  </a:solidFill>
                  <a:latin typeface="Open Sans Bold"/>
                </a:rPr>
                <a:t>amparen</a:t>
              </a:r>
              <a:r>
                <a:rPr lang="en-US" sz="1400" spc="79" dirty="0">
                  <a:solidFill>
                    <a:srgbClr val="000000"/>
                  </a:solidFill>
                  <a:latin typeface="Open Sans Bold"/>
                </a:rPr>
                <a:t> </a:t>
              </a:r>
              <a:r>
                <a:rPr lang="en-US" sz="1400" spc="79" dirty="0" err="1">
                  <a:solidFill>
                    <a:srgbClr val="000000"/>
                  </a:solidFill>
                  <a:latin typeface="Open Sans Bold"/>
                </a:rPr>
                <a:t>los</a:t>
              </a:r>
              <a:r>
                <a:rPr lang="en-US" sz="1400" spc="79" dirty="0">
                  <a:solidFill>
                    <a:srgbClr val="000000"/>
                  </a:solidFill>
                  <a:latin typeface="Open Sans Bold"/>
                </a:rPr>
                <a:t> </a:t>
              </a:r>
              <a:r>
                <a:rPr lang="en-US" sz="1400" spc="79" dirty="0" err="1">
                  <a:solidFill>
                    <a:srgbClr val="000000"/>
                  </a:solidFill>
                  <a:latin typeface="Open Sans Bold"/>
                </a:rPr>
                <a:t>riesgos</a:t>
              </a:r>
              <a:r>
                <a:rPr lang="en-US" sz="1400" spc="79" dirty="0">
                  <a:solidFill>
                    <a:srgbClr val="000000"/>
                  </a:solidFill>
                  <a:latin typeface="Open Sans Bold"/>
                </a:rPr>
                <a:t> </a:t>
              </a:r>
              <a:r>
                <a:rPr lang="en-US" sz="1400" spc="79" dirty="0" err="1">
                  <a:solidFill>
                    <a:srgbClr val="000000"/>
                  </a:solidFill>
                  <a:latin typeface="Open Sans Bold"/>
                </a:rPr>
                <a:t>inherentes</a:t>
              </a:r>
              <a:r>
                <a:rPr lang="en-US" sz="1400" spc="79" dirty="0">
                  <a:solidFill>
                    <a:srgbClr val="000000"/>
                  </a:solidFill>
                  <a:latin typeface="Open Sans Bold"/>
                </a:rPr>
                <a:t> al </a:t>
              </a:r>
              <a:r>
                <a:rPr lang="en-US" sz="1400" spc="79" dirty="0" err="1">
                  <a:solidFill>
                    <a:srgbClr val="000000"/>
                  </a:solidFill>
                  <a:latin typeface="Open Sans Bold"/>
                </a:rPr>
                <a:t>desarrollo</a:t>
              </a:r>
              <a:r>
                <a:rPr lang="en-US" sz="1400" spc="79" dirty="0">
                  <a:solidFill>
                    <a:srgbClr val="000000"/>
                  </a:solidFill>
                  <a:latin typeface="Open Sans Bold"/>
                </a:rPr>
                <a:t> de </a:t>
              </a:r>
              <a:r>
                <a:rPr lang="en-US" sz="1400" spc="79" dirty="0" err="1">
                  <a:solidFill>
                    <a:srgbClr val="000000"/>
                  </a:solidFill>
                  <a:latin typeface="Open Sans Bold"/>
                </a:rPr>
                <a:t>su</a:t>
              </a:r>
              <a:r>
                <a:rPr lang="en-US" sz="1400" spc="79" dirty="0">
                  <a:solidFill>
                    <a:srgbClr val="000000"/>
                  </a:solidFill>
                  <a:latin typeface="Open Sans Bold"/>
                </a:rPr>
                <a:t> </a:t>
              </a:r>
              <a:r>
                <a:rPr lang="en-US" sz="1400" spc="79" dirty="0" err="1">
                  <a:solidFill>
                    <a:srgbClr val="000000"/>
                  </a:solidFill>
                  <a:latin typeface="Open Sans Bold"/>
                </a:rPr>
                <a:t>actividad</a:t>
              </a:r>
              <a:endParaRPr lang="en-US" sz="1400" spc="79" dirty="0">
                <a:solidFill>
                  <a:srgbClr val="000000"/>
                </a:solidFill>
                <a:latin typeface="Open Sans Bold"/>
              </a:endParaRPr>
            </a:p>
            <a:p>
              <a:pPr algn="ctr">
                <a:lnSpc>
                  <a:spcPts val="1493"/>
                </a:lnSpc>
              </a:pPr>
              <a:endParaRPr lang="en-US" sz="1400" spc="79" dirty="0">
                <a:solidFill>
                  <a:srgbClr val="000000"/>
                </a:solidFill>
                <a:latin typeface="Open Sans Bold"/>
              </a:endParaRPr>
            </a:p>
          </p:txBody>
        </p:sp>
      </p:grpSp>
      <p:grpSp>
        <p:nvGrpSpPr>
          <p:cNvPr id="25" name="Group 25"/>
          <p:cNvGrpSpPr/>
          <p:nvPr/>
        </p:nvGrpSpPr>
        <p:grpSpPr>
          <a:xfrm>
            <a:off x="600273" y="5604558"/>
            <a:ext cx="1461503" cy="489969"/>
            <a:chOff x="0" y="0"/>
            <a:chExt cx="577384" cy="193568"/>
          </a:xfrm>
        </p:grpSpPr>
        <p:sp>
          <p:nvSpPr>
            <p:cNvPr id="26" name="Freeform 26"/>
            <p:cNvSpPr/>
            <p:nvPr/>
          </p:nvSpPr>
          <p:spPr>
            <a:xfrm>
              <a:off x="0" y="0"/>
              <a:ext cx="577384" cy="193568"/>
            </a:xfrm>
            <a:custGeom>
              <a:avLst/>
              <a:gdLst/>
              <a:ahLst/>
              <a:cxnLst/>
              <a:rect l="l" t="t" r="r" b="b"/>
              <a:pathLst>
                <a:path w="577384" h="193568">
                  <a:moveTo>
                    <a:pt x="0" y="0"/>
                  </a:moveTo>
                  <a:lnTo>
                    <a:pt x="577384" y="0"/>
                  </a:lnTo>
                  <a:lnTo>
                    <a:pt x="577384" y="193568"/>
                  </a:lnTo>
                  <a:lnTo>
                    <a:pt x="0" y="193568"/>
                  </a:lnTo>
                  <a:close/>
                </a:path>
              </a:pathLst>
            </a:custGeom>
            <a:solidFill>
              <a:srgbClr val="000000">
                <a:alpha val="0"/>
              </a:srgbClr>
            </a:solidFill>
            <a:ln w="38100" cap="sq">
              <a:solidFill>
                <a:srgbClr val="48808A"/>
              </a:solidFill>
              <a:prstDash val="solid"/>
              <a:miter/>
            </a:ln>
          </p:spPr>
          <p:txBody>
            <a:bodyPr/>
            <a:lstStyle/>
            <a:p>
              <a:endParaRPr lang="es-ES_tradnl"/>
            </a:p>
          </p:txBody>
        </p:sp>
        <p:sp>
          <p:nvSpPr>
            <p:cNvPr id="27" name="TextBox 27"/>
            <p:cNvSpPr txBox="1"/>
            <p:nvPr/>
          </p:nvSpPr>
          <p:spPr>
            <a:xfrm>
              <a:off x="0" y="-28575"/>
              <a:ext cx="577384" cy="222143"/>
            </a:xfrm>
            <a:prstGeom prst="rect">
              <a:avLst/>
            </a:prstGeom>
          </p:spPr>
          <p:txBody>
            <a:bodyPr lIns="33867" tIns="33867" rIns="33867" bIns="33867" rtlCol="0" anchor="ctr"/>
            <a:lstStyle/>
            <a:p>
              <a:pPr algn="ctr">
                <a:lnSpc>
                  <a:spcPts val="1493"/>
                </a:lnSpc>
              </a:pPr>
              <a:r>
                <a:rPr lang="en-US" sz="1400" spc="79" dirty="0" err="1">
                  <a:solidFill>
                    <a:srgbClr val="3C6CB2"/>
                  </a:solidFill>
                  <a:latin typeface="Open Sans Bold"/>
                </a:rPr>
                <a:t>Fondo</a:t>
              </a:r>
              <a:r>
                <a:rPr lang="en-US" sz="1400" spc="79" dirty="0">
                  <a:solidFill>
                    <a:srgbClr val="3C6CB2"/>
                  </a:solidFill>
                  <a:latin typeface="Open Sans Bold"/>
                </a:rPr>
                <a:t> de </a:t>
              </a:r>
              <a:r>
                <a:rPr lang="en-US" sz="1400" spc="79" dirty="0" err="1">
                  <a:solidFill>
                    <a:srgbClr val="3C6CB2"/>
                  </a:solidFill>
                  <a:latin typeface="Open Sans Bold"/>
                </a:rPr>
                <a:t>responsabilidad</a:t>
              </a:r>
              <a:r>
                <a:rPr lang="en-US" sz="1400" spc="79" dirty="0">
                  <a:solidFill>
                    <a:srgbClr val="3C6CB2"/>
                  </a:solidFill>
                  <a:latin typeface="Open Sans Bold"/>
                </a:rPr>
                <a:t> </a:t>
              </a:r>
            </a:p>
          </p:txBody>
        </p:sp>
      </p:grpSp>
      <p:grpSp>
        <p:nvGrpSpPr>
          <p:cNvPr id="28" name="Group 28"/>
          <p:cNvGrpSpPr/>
          <p:nvPr/>
        </p:nvGrpSpPr>
        <p:grpSpPr>
          <a:xfrm>
            <a:off x="2539035" y="5631236"/>
            <a:ext cx="8967165" cy="838543"/>
            <a:chOff x="-1" y="72663"/>
            <a:chExt cx="3542583" cy="331276"/>
          </a:xfrm>
        </p:grpSpPr>
        <p:sp>
          <p:nvSpPr>
            <p:cNvPr id="29" name="Freeform 29"/>
            <p:cNvSpPr/>
            <p:nvPr/>
          </p:nvSpPr>
          <p:spPr>
            <a:xfrm>
              <a:off x="-1" y="72663"/>
              <a:ext cx="3542583" cy="286377"/>
            </a:xfrm>
            <a:custGeom>
              <a:avLst/>
              <a:gdLst/>
              <a:ahLst/>
              <a:cxnLst/>
              <a:rect l="l" t="t" r="r" b="b"/>
              <a:pathLst>
                <a:path w="3542583" h="286377">
                  <a:moveTo>
                    <a:pt x="0" y="0"/>
                  </a:moveTo>
                  <a:lnTo>
                    <a:pt x="3542583" y="0"/>
                  </a:lnTo>
                  <a:lnTo>
                    <a:pt x="3542583" y="286377"/>
                  </a:lnTo>
                  <a:lnTo>
                    <a:pt x="0" y="286377"/>
                  </a:lnTo>
                  <a:close/>
                </a:path>
              </a:pathLst>
            </a:custGeom>
            <a:solidFill>
              <a:srgbClr val="000000">
                <a:alpha val="0"/>
              </a:srgbClr>
            </a:solidFill>
            <a:ln w="38100" cap="sq">
              <a:solidFill>
                <a:srgbClr val="48808A"/>
              </a:solidFill>
              <a:prstDash val="solid"/>
              <a:miter/>
            </a:ln>
          </p:spPr>
          <p:txBody>
            <a:bodyPr/>
            <a:lstStyle/>
            <a:p>
              <a:endParaRPr lang="es-ES_tradnl"/>
            </a:p>
          </p:txBody>
        </p:sp>
        <p:sp>
          <p:nvSpPr>
            <p:cNvPr id="30" name="TextBox 30"/>
            <p:cNvSpPr txBox="1"/>
            <p:nvPr/>
          </p:nvSpPr>
          <p:spPr>
            <a:xfrm>
              <a:off x="0" y="88987"/>
              <a:ext cx="3542582" cy="314952"/>
            </a:xfrm>
            <a:prstGeom prst="rect">
              <a:avLst/>
            </a:prstGeom>
          </p:spPr>
          <p:txBody>
            <a:bodyPr lIns="33867" tIns="33867" rIns="33867" bIns="33867" rtlCol="0" anchor="ctr"/>
            <a:lstStyle/>
            <a:p>
              <a:pPr algn="ctr">
                <a:lnSpc>
                  <a:spcPts val="1493"/>
                </a:lnSpc>
              </a:pPr>
              <a:r>
                <a:rPr lang="en-US" sz="1400" spc="79" dirty="0">
                  <a:solidFill>
                    <a:srgbClr val="000000"/>
                  </a:solidFill>
                  <a:latin typeface="Open Sans"/>
                </a:rPr>
                <a:t>Las </a:t>
              </a:r>
              <a:r>
                <a:rPr lang="en-US" sz="1400" spc="79" dirty="0" err="1">
                  <a:solidFill>
                    <a:srgbClr val="000000"/>
                  </a:solidFill>
                  <a:latin typeface="Open Sans"/>
                </a:rPr>
                <a:t>empresas</a:t>
              </a:r>
              <a:r>
                <a:rPr lang="en-US" sz="1400" spc="79" dirty="0">
                  <a:solidFill>
                    <a:srgbClr val="000000"/>
                  </a:solidFill>
                  <a:latin typeface="Open Sans"/>
                </a:rPr>
                <a:t> </a:t>
              </a:r>
              <a:r>
                <a:rPr lang="en-US" sz="1400" spc="79" dirty="0" err="1">
                  <a:solidFill>
                    <a:srgbClr val="000000"/>
                  </a:solidFill>
                  <a:latin typeface="Open Sans"/>
                </a:rPr>
                <a:t>podrán</a:t>
              </a:r>
              <a:r>
                <a:rPr lang="en-US" sz="1400" spc="79" dirty="0">
                  <a:solidFill>
                    <a:srgbClr val="000000"/>
                  </a:solidFill>
                  <a:latin typeface="Open Sans"/>
                </a:rPr>
                <a:t> </a:t>
              </a:r>
              <a:r>
                <a:rPr lang="en-US" sz="1400" spc="79" dirty="0" err="1">
                  <a:solidFill>
                    <a:srgbClr val="000000"/>
                  </a:solidFill>
                  <a:latin typeface="Open Sans"/>
                </a:rPr>
                <a:t>constituir</a:t>
              </a:r>
              <a:r>
                <a:rPr lang="en-US" sz="1400" spc="79" dirty="0">
                  <a:solidFill>
                    <a:srgbClr val="000000"/>
                  </a:solidFill>
                  <a:latin typeface="Open Sans"/>
                </a:rPr>
                <a:t> </a:t>
              </a:r>
              <a:r>
                <a:rPr lang="en-US" sz="1400" spc="79" dirty="0" err="1">
                  <a:solidFill>
                    <a:srgbClr val="000000"/>
                  </a:solidFill>
                  <a:latin typeface="Open Sans Bold"/>
                </a:rPr>
                <a:t>fondos</a:t>
              </a:r>
              <a:r>
                <a:rPr lang="en-US" sz="1400" spc="79" dirty="0">
                  <a:solidFill>
                    <a:srgbClr val="000000"/>
                  </a:solidFill>
                  <a:latin typeface="Open Sans Bold"/>
                </a:rPr>
                <a:t> de </a:t>
              </a:r>
              <a:r>
                <a:rPr lang="en-US" sz="1400" spc="79" dirty="0" err="1">
                  <a:solidFill>
                    <a:srgbClr val="000000"/>
                  </a:solidFill>
                  <a:latin typeface="Open Sans Bold"/>
                </a:rPr>
                <a:t>responsabilidad</a:t>
              </a:r>
              <a:r>
                <a:rPr lang="en-US" sz="1400" spc="79" dirty="0">
                  <a:solidFill>
                    <a:srgbClr val="000000"/>
                  </a:solidFill>
                  <a:latin typeface="Open Sans Bold"/>
                </a:rPr>
                <a:t> </a:t>
              </a:r>
              <a:r>
                <a:rPr lang="en-US" sz="1400" spc="79" dirty="0" err="1">
                  <a:solidFill>
                    <a:srgbClr val="FF3131"/>
                  </a:solidFill>
                  <a:latin typeface="Open Sans Bold"/>
                </a:rPr>
                <a:t>complementarios</a:t>
              </a:r>
              <a:r>
                <a:rPr lang="en-US" sz="1400" spc="79" dirty="0">
                  <a:solidFill>
                    <a:srgbClr val="000000"/>
                  </a:solidFill>
                  <a:latin typeface="Open Sans Bold"/>
                </a:rPr>
                <a:t> </a:t>
              </a:r>
              <a:r>
                <a:rPr lang="en-US" sz="1400" spc="79" dirty="0">
                  <a:solidFill>
                    <a:srgbClr val="000000"/>
                  </a:solidFill>
                  <a:latin typeface="Open Sans"/>
                </a:rPr>
                <a:t>para </a:t>
              </a:r>
              <a:r>
                <a:rPr lang="en-US" sz="1400" spc="79" dirty="0" err="1">
                  <a:solidFill>
                    <a:srgbClr val="000000"/>
                  </a:solidFill>
                  <a:latin typeface="Open Sans"/>
                </a:rPr>
                <a:t>cubrir</a:t>
              </a:r>
              <a:r>
                <a:rPr lang="en-US" sz="1400" spc="79" dirty="0">
                  <a:solidFill>
                    <a:srgbClr val="000000"/>
                  </a:solidFill>
                  <a:latin typeface="Open Sans"/>
                </a:rPr>
                <a:t> </a:t>
              </a:r>
              <a:r>
                <a:rPr lang="en-US" sz="1400" spc="79" dirty="0" err="1">
                  <a:solidFill>
                    <a:srgbClr val="000000"/>
                  </a:solidFill>
                  <a:latin typeface="Open Sans"/>
                </a:rPr>
                <a:t>los</a:t>
              </a:r>
              <a:r>
                <a:rPr lang="en-US" sz="1400" spc="79" dirty="0">
                  <a:solidFill>
                    <a:srgbClr val="000000"/>
                  </a:solidFill>
                  <a:latin typeface="Open Sans"/>
                </a:rPr>
                <a:t> </a:t>
              </a:r>
              <a:r>
                <a:rPr lang="en-US" sz="1400" spc="79" dirty="0" err="1">
                  <a:solidFill>
                    <a:srgbClr val="000000"/>
                  </a:solidFill>
                  <a:latin typeface="Open Sans"/>
                </a:rPr>
                <a:t>riesgos</a:t>
              </a:r>
              <a:r>
                <a:rPr lang="en-US" sz="1400" spc="79" dirty="0">
                  <a:solidFill>
                    <a:srgbClr val="000000"/>
                  </a:solidFill>
                  <a:latin typeface="Open Sans"/>
                </a:rPr>
                <a:t> </a:t>
              </a:r>
              <a:r>
                <a:rPr lang="en-US" sz="1400" spc="79" dirty="0" err="1">
                  <a:solidFill>
                    <a:srgbClr val="000000"/>
                  </a:solidFill>
                  <a:latin typeface="Open Sans"/>
                </a:rPr>
                <a:t>derivados</a:t>
              </a:r>
              <a:r>
                <a:rPr lang="en-US" sz="1400" spc="79" dirty="0">
                  <a:solidFill>
                    <a:srgbClr val="000000"/>
                  </a:solidFill>
                  <a:latin typeface="Open Sans"/>
                </a:rPr>
                <a:t> de la </a:t>
              </a:r>
              <a:r>
                <a:rPr lang="en-US" sz="1400" spc="79" dirty="0" err="1">
                  <a:solidFill>
                    <a:srgbClr val="000000"/>
                  </a:solidFill>
                  <a:latin typeface="Open Sans"/>
                </a:rPr>
                <a:t>prestación</a:t>
              </a:r>
              <a:r>
                <a:rPr lang="en-US" sz="1400" spc="79" dirty="0">
                  <a:solidFill>
                    <a:srgbClr val="000000"/>
                  </a:solidFill>
                  <a:latin typeface="Open Sans"/>
                </a:rPr>
                <a:t> del </a:t>
              </a:r>
              <a:r>
                <a:rPr lang="en-US" sz="1400" spc="79" dirty="0" err="1">
                  <a:solidFill>
                    <a:srgbClr val="000000"/>
                  </a:solidFill>
                  <a:latin typeface="Open Sans"/>
                </a:rPr>
                <a:t>servicio</a:t>
              </a:r>
              <a:r>
                <a:rPr lang="en-US" sz="1400" spc="79" dirty="0">
                  <a:solidFill>
                    <a:srgbClr val="000000"/>
                  </a:solidFill>
                  <a:latin typeface="Open Sans"/>
                </a:rPr>
                <a:t>, </a:t>
              </a:r>
              <a:r>
                <a:rPr lang="en-US" sz="1400" spc="79" dirty="0" err="1">
                  <a:solidFill>
                    <a:srgbClr val="000000"/>
                  </a:solidFill>
                  <a:latin typeface="Open Sans"/>
                </a:rPr>
                <a:t>los</a:t>
              </a:r>
              <a:r>
                <a:rPr lang="en-US" sz="1400" spc="79" dirty="0">
                  <a:solidFill>
                    <a:srgbClr val="000000"/>
                  </a:solidFill>
                  <a:latin typeface="Open Sans"/>
                </a:rPr>
                <a:t> </a:t>
              </a:r>
              <a:r>
                <a:rPr lang="en-US" sz="1400" spc="79" dirty="0" err="1">
                  <a:solidFill>
                    <a:srgbClr val="000000"/>
                  </a:solidFill>
                  <a:latin typeface="Open Sans"/>
                </a:rPr>
                <a:t>cuales</a:t>
              </a:r>
              <a:r>
                <a:rPr lang="en-US" sz="1400" spc="79" dirty="0">
                  <a:solidFill>
                    <a:srgbClr val="000000"/>
                  </a:solidFill>
                  <a:latin typeface="Open Sans Bold"/>
                </a:rPr>
                <a:t> </a:t>
              </a:r>
              <a:r>
                <a:rPr lang="en-US" sz="1400" spc="79" dirty="0" err="1">
                  <a:solidFill>
                    <a:srgbClr val="000000"/>
                  </a:solidFill>
                  <a:latin typeface="Open Sans Bold"/>
                </a:rPr>
                <a:t>en</a:t>
              </a:r>
              <a:r>
                <a:rPr lang="en-US" sz="1400" spc="79" dirty="0">
                  <a:solidFill>
                    <a:srgbClr val="000000"/>
                  </a:solidFill>
                  <a:latin typeface="Open Sans Bold"/>
                </a:rPr>
                <a:t> </a:t>
              </a:r>
              <a:r>
                <a:rPr lang="en-US" sz="1400" spc="79" dirty="0" err="1">
                  <a:solidFill>
                    <a:srgbClr val="000000"/>
                  </a:solidFill>
                  <a:latin typeface="Open Sans Bold"/>
                </a:rPr>
                <a:t>ningún</a:t>
              </a:r>
              <a:r>
                <a:rPr lang="en-US" sz="1400" spc="79" dirty="0">
                  <a:solidFill>
                    <a:srgbClr val="000000"/>
                  </a:solidFill>
                  <a:latin typeface="Open Sans Bold"/>
                </a:rPr>
                <a:t> </a:t>
              </a:r>
              <a:r>
                <a:rPr lang="en-US" sz="1400" spc="79" dirty="0" err="1">
                  <a:solidFill>
                    <a:srgbClr val="000000"/>
                  </a:solidFill>
                  <a:latin typeface="Open Sans Bold"/>
                </a:rPr>
                <a:t>momento</a:t>
              </a:r>
              <a:r>
                <a:rPr lang="en-US" sz="1400" spc="79" dirty="0">
                  <a:solidFill>
                    <a:srgbClr val="000000"/>
                  </a:solidFill>
                  <a:latin typeface="Open Sans Bold"/>
                </a:rPr>
                <a:t> </a:t>
              </a:r>
              <a:r>
                <a:rPr lang="en-US" sz="1400" spc="79" dirty="0" err="1">
                  <a:solidFill>
                    <a:srgbClr val="000000"/>
                  </a:solidFill>
                  <a:latin typeface="Open Sans Bold"/>
                </a:rPr>
                <a:t>suplen</a:t>
              </a:r>
              <a:r>
                <a:rPr lang="en-US" sz="1400" spc="79" dirty="0">
                  <a:solidFill>
                    <a:srgbClr val="000000"/>
                  </a:solidFill>
                  <a:latin typeface="Open Sans Bold"/>
                </a:rPr>
                <a:t> a las </a:t>
              </a:r>
              <a:r>
                <a:rPr lang="en-US" sz="1400" spc="79" dirty="0" err="1">
                  <a:solidFill>
                    <a:srgbClr val="000000"/>
                  </a:solidFill>
                  <a:latin typeface="Open Sans Bold"/>
                </a:rPr>
                <a:t>pólizas</a:t>
              </a:r>
              <a:r>
                <a:rPr lang="en-US" sz="1400" spc="79" dirty="0">
                  <a:solidFill>
                    <a:srgbClr val="000000"/>
                  </a:solidFill>
                  <a:latin typeface="Open Sans Bold"/>
                </a:rPr>
                <a:t> de RCC-RCE</a:t>
              </a:r>
            </a:p>
            <a:p>
              <a:pPr algn="ctr">
                <a:lnSpc>
                  <a:spcPts val="1493"/>
                </a:lnSpc>
              </a:pPr>
              <a:endParaRPr lang="en-US" sz="1400" spc="79" dirty="0">
                <a:solidFill>
                  <a:srgbClr val="000000"/>
                </a:solidFill>
                <a:latin typeface="Open Sans Bold"/>
              </a:endParaRPr>
            </a:p>
          </p:txBody>
        </p:sp>
      </p:grpSp>
      <p:grpSp>
        <p:nvGrpSpPr>
          <p:cNvPr id="31" name="Group 31"/>
          <p:cNvGrpSpPr/>
          <p:nvPr/>
        </p:nvGrpSpPr>
        <p:grpSpPr>
          <a:xfrm>
            <a:off x="2658556" y="1330886"/>
            <a:ext cx="3213434" cy="768947"/>
            <a:chOff x="0" y="0"/>
            <a:chExt cx="838237" cy="303782"/>
          </a:xfrm>
        </p:grpSpPr>
        <p:sp>
          <p:nvSpPr>
            <p:cNvPr id="32" name="Freeform 32"/>
            <p:cNvSpPr/>
            <p:nvPr/>
          </p:nvSpPr>
          <p:spPr>
            <a:xfrm>
              <a:off x="0" y="0"/>
              <a:ext cx="838237" cy="303782"/>
            </a:xfrm>
            <a:custGeom>
              <a:avLst/>
              <a:gdLst/>
              <a:ahLst/>
              <a:cxnLst/>
              <a:rect l="l" t="t" r="r" b="b"/>
              <a:pathLst>
                <a:path w="838237" h="303782">
                  <a:moveTo>
                    <a:pt x="0" y="0"/>
                  </a:moveTo>
                  <a:lnTo>
                    <a:pt x="838237" y="0"/>
                  </a:lnTo>
                  <a:lnTo>
                    <a:pt x="838237" y="303782"/>
                  </a:lnTo>
                  <a:lnTo>
                    <a:pt x="0" y="303782"/>
                  </a:lnTo>
                  <a:close/>
                </a:path>
              </a:pathLst>
            </a:custGeom>
            <a:solidFill>
              <a:srgbClr val="000000">
                <a:alpha val="0"/>
              </a:srgbClr>
            </a:solidFill>
            <a:ln w="38100" cap="sq">
              <a:solidFill>
                <a:srgbClr val="48808A"/>
              </a:solidFill>
              <a:prstDash val="sysDot"/>
              <a:miter/>
            </a:ln>
          </p:spPr>
          <p:txBody>
            <a:bodyPr/>
            <a:lstStyle/>
            <a:p>
              <a:endParaRPr lang="es-ES_tradnl"/>
            </a:p>
          </p:txBody>
        </p:sp>
        <p:sp>
          <p:nvSpPr>
            <p:cNvPr id="33" name="TextBox 33"/>
            <p:cNvSpPr txBox="1"/>
            <p:nvPr/>
          </p:nvSpPr>
          <p:spPr>
            <a:xfrm>
              <a:off x="0" y="-28575"/>
              <a:ext cx="838237" cy="332357"/>
            </a:xfrm>
            <a:prstGeom prst="rect">
              <a:avLst/>
            </a:prstGeom>
          </p:spPr>
          <p:txBody>
            <a:bodyPr lIns="33867" tIns="33867" rIns="33867" bIns="33867" rtlCol="0" anchor="ctr"/>
            <a:lstStyle/>
            <a:p>
              <a:pPr algn="ctr">
                <a:lnSpc>
                  <a:spcPts val="1493"/>
                </a:lnSpc>
              </a:pPr>
              <a:r>
                <a:rPr lang="en-US" sz="1400" spc="79">
                  <a:solidFill>
                    <a:srgbClr val="000000"/>
                  </a:solidFill>
                  <a:latin typeface="Open Sans Bold"/>
                </a:rPr>
                <a:t>Artículo 2.2.1.4.4.1. del Decreto 1079 de 2015 – </a:t>
              </a:r>
              <a:r>
                <a:rPr lang="en-US" sz="1400" spc="79">
                  <a:solidFill>
                    <a:srgbClr val="FF3131"/>
                  </a:solidFill>
                  <a:latin typeface="Open Sans Bold"/>
                </a:rPr>
                <a:t>60 SMMLV por persona</a:t>
              </a:r>
            </a:p>
          </p:txBody>
        </p:sp>
      </p:grpSp>
      <p:grpSp>
        <p:nvGrpSpPr>
          <p:cNvPr id="34" name="Group 34"/>
          <p:cNvGrpSpPr/>
          <p:nvPr/>
        </p:nvGrpSpPr>
        <p:grpSpPr>
          <a:xfrm>
            <a:off x="2658556" y="2328895"/>
            <a:ext cx="3213434" cy="684487"/>
            <a:chOff x="0" y="0"/>
            <a:chExt cx="838237" cy="334052"/>
          </a:xfrm>
        </p:grpSpPr>
        <p:sp>
          <p:nvSpPr>
            <p:cNvPr id="35" name="Freeform 35"/>
            <p:cNvSpPr/>
            <p:nvPr/>
          </p:nvSpPr>
          <p:spPr>
            <a:xfrm>
              <a:off x="0" y="0"/>
              <a:ext cx="838237" cy="334052"/>
            </a:xfrm>
            <a:custGeom>
              <a:avLst/>
              <a:gdLst/>
              <a:ahLst/>
              <a:cxnLst/>
              <a:rect l="l" t="t" r="r" b="b"/>
              <a:pathLst>
                <a:path w="838237" h="334052">
                  <a:moveTo>
                    <a:pt x="0" y="0"/>
                  </a:moveTo>
                  <a:lnTo>
                    <a:pt x="838237" y="0"/>
                  </a:lnTo>
                  <a:lnTo>
                    <a:pt x="838237" y="334052"/>
                  </a:lnTo>
                  <a:lnTo>
                    <a:pt x="0" y="334052"/>
                  </a:lnTo>
                  <a:close/>
                </a:path>
              </a:pathLst>
            </a:custGeom>
            <a:solidFill>
              <a:srgbClr val="000000">
                <a:alpha val="0"/>
              </a:srgbClr>
            </a:solidFill>
            <a:ln w="38100" cap="sq">
              <a:solidFill>
                <a:srgbClr val="48808A"/>
              </a:solidFill>
              <a:prstDash val="sysDot"/>
              <a:miter/>
            </a:ln>
          </p:spPr>
          <p:txBody>
            <a:bodyPr/>
            <a:lstStyle/>
            <a:p>
              <a:endParaRPr lang="es-ES_tradnl"/>
            </a:p>
          </p:txBody>
        </p:sp>
        <p:sp>
          <p:nvSpPr>
            <p:cNvPr id="36" name="TextBox 36"/>
            <p:cNvSpPr txBox="1"/>
            <p:nvPr/>
          </p:nvSpPr>
          <p:spPr>
            <a:xfrm>
              <a:off x="0" y="-28575"/>
              <a:ext cx="838237" cy="362627"/>
            </a:xfrm>
            <a:prstGeom prst="rect">
              <a:avLst/>
            </a:prstGeom>
          </p:spPr>
          <p:txBody>
            <a:bodyPr lIns="33867" tIns="33867" rIns="33867" bIns="33867" rtlCol="0" anchor="ctr"/>
            <a:lstStyle/>
            <a:p>
              <a:pPr algn="ctr">
                <a:lnSpc>
                  <a:spcPts val="1493"/>
                </a:lnSpc>
              </a:pPr>
              <a:r>
                <a:rPr lang="en-US" sz="1400" spc="79" dirty="0" err="1">
                  <a:solidFill>
                    <a:srgbClr val="000000"/>
                  </a:solidFill>
                  <a:latin typeface="Open Sans Bold"/>
                </a:rPr>
                <a:t>Artículo</a:t>
              </a:r>
              <a:r>
                <a:rPr lang="en-US" sz="1400" spc="79" dirty="0">
                  <a:solidFill>
                    <a:srgbClr val="000000"/>
                  </a:solidFill>
                  <a:latin typeface="Open Sans Bold"/>
                </a:rPr>
                <a:t> 2.2.1.5.4.1. del </a:t>
              </a:r>
              <a:r>
                <a:rPr lang="en-US" sz="1400" spc="79" dirty="0" err="1">
                  <a:solidFill>
                    <a:srgbClr val="000000"/>
                  </a:solidFill>
                  <a:latin typeface="Open Sans Bold"/>
                </a:rPr>
                <a:t>Decreto</a:t>
              </a:r>
              <a:r>
                <a:rPr lang="en-US" sz="1400" spc="79" dirty="0">
                  <a:solidFill>
                    <a:srgbClr val="000000"/>
                  </a:solidFill>
                  <a:latin typeface="Open Sans Bold"/>
                </a:rPr>
                <a:t> 1079 de 2015 –</a:t>
              </a:r>
              <a:r>
                <a:rPr lang="en-US" sz="1400" spc="79" dirty="0">
                  <a:solidFill>
                    <a:srgbClr val="FF3131"/>
                  </a:solidFill>
                  <a:latin typeface="Open Sans Bold"/>
                </a:rPr>
                <a:t> 60 SMMLV </a:t>
              </a:r>
              <a:r>
                <a:rPr lang="en-US" sz="1400" spc="79" dirty="0" err="1">
                  <a:solidFill>
                    <a:srgbClr val="FF3131"/>
                  </a:solidFill>
                  <a:latin typeface="Open Sans Bold"/>
                </a:rPr>
                <a:t>por</a:t>
              </a:r>
              <a:r>
                <a:rPr lang="en-US" sz="1400" spc="79" dirty="0">
                  <a:solidFill>
                    <a:srgbClr val="FF3131"/>
                  </a:solidFill>
                  <a:latin typeface="Open Sans Bold"/>
                </a:rPr>
                <a:t> persona</a:t>
              </a:r>
            </a:p>
          </p:txBody>
        </p:sp>
      </p:grpSp>
      <p:grpSp>
        <p:nvGrpSpPr>
          <p:cNvPr id="37" name="Group 37"/>
          <p:cNvGrpSpPr/>
          <p:nvPr/>
        </p:nvGrpSpPr>
        <p:grpSpPr>
          <a:xfrm>
            <a:off x="2658556" y="3320223"/>
            <a:ext cx="3213434" cy="845569"/>
            <a:chOff x="0" y="0"/>
            <a:chExt cx="838237" cy="334052"/>
          </a:xfrm>
        </p:grpSpPr>
        <p:sp>
          <p:nvSpPr>
            <p:cNvPr id="38" name="Freeform 38"/>
            <p:cNvSpPr/>
            <p:nvPr/>
          </p:nvSpPr>
          <p:spPr>
            <a:xfrm>
              <a:off x="0" y="0"/>
              <a:ext cx="838237" cy="334052"/>
            </a:xfrm>
            <a:custGeom>
              <a:avLst/>
              <a:gdLst/>
              <a:ahLst/>
              <a:cxnLst/>
              <a:rect l="l" t="t" r="r" b="b"/>
              <a:pathLst>
                <a:path w="838237" h="334052">
                  <a:moveTo>
                    <a:pt x="0" y="0"/>
                  </a:moveTo>
                  <a:lnTo>
                    <a:pt x="838237" y="0"/>
                  </a:lnTo>
                  <a:lnTo>
                    <a:pt x="838237" y="334052"/>
                  </a:lnTo>
                  <a:lnTo>
                    <a:pt x="0" y="334052"/>
                  </a:lnTo>
                  <a:close/>
                </a:path>
              </a:pathLst>
            </a:custGeom>
            <a:solidFill>
              <a:srgbClr val="000000">
                <a:alpha val="0"/>
              </a:srgbClr>
            </a:solidFill>
            <a:ln w="38100" cap="sq">
              <a:solidFill>
                <a:srgbClr val="48808A"/>
              </a:solidFill>
              <a:prstDash val="sysDot"/>
              <a:miter/>
            </a:ln>
          </p:spPr>
          <p:txBody>
            <a:bodyPr/>
            <a:lstStyle/>
            <a:p>
              <a:endParaRPr lang="es-ES_tradnl"/>
            </a:p>
          </p:txBody>
        </p:sp>
        <p:sp>
          <p:nvSpPr>
            <p:cNvPr id="39" name="TextBox 39"/>
            <p:cNvSpPr txBox="1"/>
            <p:nvPr/>
          </p:nvSpPr>
          <p:spPr>
            <a:xfrm>
              <a:off x="0" y="-28575"/>
              <a:ext cx="838237" cy="362627"/>
            </a:xfrm>
            <a:prstGeom prst="rect">
              <a:avLst/>
            </a:prstGeom>
          </p:spPr>
          <p:txBody>
            <a:bodyPr lIns="33867" tIns="33867" rIns="33867" bIns="33867" rtlCol="0" anchor="ctr"/>
            <a:lstStyle/>
            <a:p>
              <a:pPr algn="ctr">
                <a:lnSpc>
                  <a:spcPts val="1493"/>
                </a:lnSpc>
              </a:pPr>
              <a:r>
                <a:rPr lang="en-US" sz="1400" spc="79" dirty="0" err="1">
                  <a:solidFill>
                    <a:srgbClr val="000000"/>
                  </a:solidFill>
                  <a:latin typeface="Open Sans Bold"/>
                </a:rPr>
                <a:t>Artículo</a:t>
              </a:r>
              <a:r>
                <a:rPr lang="en-US" sz="1400" spc="79" dirty="0">
                  <a:solidFill>
                    <a:srgbClr val="000000"/>
                  </a:solidFill>
                  <a:latin typeface="Open Sans Bold"/>
                </a:rPr>
                <a:t> 2.2.1.6.5.1. del </a:t>
              </a:r>
              <a:r>
                <a:rPr lang="en-US" sz="1400" spc="79" dirty="0" err="1">
                  <a:solidFill>
                    <a:srgbClr val="000000"/>
                  </a:solidFill>
                  <a:latin typeface="Open Sans Bold"/>
                </a:rPr>
                <a:t>Decreto</a:t>
              </a:r>
              <a:r>
                <a:rPr lang="en-US" sz="1400" spc="79" dirty="0">
                  <a:solidFill>
                    <a:srgbClr val="000000"/>
                  </a:solidFill>
                  <a:latin typeface="Open Sans Bold"/>
                </a:rPr>
                <a:t> 1079 de 2015 – </a:t>
              </a:r>
              <a:r>
                <a:rPr lang="en-US" sz="1400" spc="79" dirty="0">
                  <a:solidFill>
                    <a:srgbClr val="FF3131"/>
                  </a:solidFill>
                  <a:latin typeface="Open Sans Bold"/>
                </a:rPr>
                <a:t>100 SMMLV </a:t>
              </a:r>
              <a:r>
                <a:rPr lang="en-US" sz="1400" spc="79" dirty="0" err="1">
                  <a:solidFill>
                    <a:srgbClr val="FF3131"/>
                  </a:solidFill>
                  <a:latin typeface="Open Sans Bold"/>
                </a:rPr>
                <a:t>por</a:t>
              </a:r>
              <a:r>
                <a:rPr lang="en-US" sz="1400" spc="79" dirty="0">
                  <a:solidFill>
                    <a:srgbClr val="FF3131"/>
                  </a:solidFill>
                  <a:latin typeface="Open Sans Bold"/>
                </a:rPr>
                <a:t> persona</a:t>
              </a:r>
            </a:p>
          </p:txBody>
        </p:sp>
      </p:grpSp>
      <p:sp>
        <p:nvSpPr>
          <p:cNvPr id="40" name="Freeform 40"/>
          <p:cNvSpPr/>
          <p:nvPr/>
        </p:nvSpPr>
        <p:spPr>
          <a:xfrm>
            <a:off x="6448506" y="1366039"/>
            <a:ext cx="424133" cy="2762920"/>
          </a:xfrm>
          <a:custGeom>
            <a:avLst/>
            <a:gdLst/>
            <a:ahLst/>
            <a:cxnLst/>
            <a:rect l="l" t="t" r="r" b="b"/>
            <a:pathLst>
              <a:path w="636199" h="4144380">
                <a:moveTo>
                  <a:pt x="0" y="0"/>
                </a:moveTo>
                <a:lnTo>
                  <a:pt x="636199" y="0"/>
                </a:lnTo>
                <a:lnTo>
                  <a:pt x="636199" y="4144380"/>
                </a:lnTo>
                <a:lnTo>
                  <a:pt x="0" y="4144380"/>
                </a:lnTo>
                <a:lnTo>
                  <a:pt x="0" y="0"/>
                </a:lnTo>
                <a:close/>
              </a:path>
            </a:pathLst>
          </a:custGeom>
          <a:blipFill>
            <a:blip r:embed="rId5"/>
            <a:stretch>
              <a:fillRect/>
            </a:stretch>
          </a:blipFill>
        </p:spPr>
        <p:txBody>
          <a:bodyPr/>
          <a:lstStyle/>
          <a:p>
            <a:endParaRPr lang="es-ES_tradnl"/>
          </a:p>
        </p:txBody>
      </p:sp>
      <p:sp>
        <p:nvSpPr>
          <p:cNvPr id="41" name="TextBox 41"/>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43" name="TextBox 19">
            <a:extLst>
              <a:ext uri="{FF2B5EF4-FFF2-40B4-BE49-F238E27FC236}">
                <a16:creationId xmlns:a16="http://schemas.microsoft.com/office/drawing/2014/main" id="{F6A2318C-5767-8AD1-AEF9-E8385CD9682B}"/>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dirty="0">
                <a:solidFill>
                  <a:srgbClr val="000000"/>
                </a:solidFill>
                <a:latin typeface="Raleway Bold"/>
              </a:rPr>
              <a:t>CONTEXTO NORMATIVO - POLIZAS</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946" y="6562929"/>
            <a:ext cx="12918261"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862495" y="38077"/>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8" name="Freeform 8"/>
          <p:cNvSpPr/>
          <p:nvPr/>
        </p:nvSpPr>
        <p:spPr>
          <a:xfrm>
            <a:off x="365760" y="1196721"/>
            <a:ext cx="11460479" cy="5050022"/>
          </a:xfrm>
          <a:custGeom>
            <a:avLst/>
            <a:gdLst/>
            <a:ahLst/>
            <a:cxnLst/>
            <a:rect l="l" t="t" r="r" b="b"/>
            <a:pathLst>
              <a:path w="14181854" h="6492630">
                <a:moveTo>
                  <a:pt x="0" y="0"/>
                </a:moveTo>
                <a:lnTo>
                  <a:pt x="14181854" y="0"/>
                </a:lnTo>
                <a:lnTo>
                  <a:pt x="14181854" y="6492630"/>
                </a:lnTo>
                <a:lnTo>
                  <a:pt x="0" y="6492630"/>
                </a:lnTo>
                <a:lnTo>
                  <a:pt x="0" y="0"/>
                </a:lnTo>
                <a:close/>
              </a:path>
            </a:pathLst>
          </a:custGeom>
          <a:blipFill>
            <a:blip r:embed="rId5"/>
            <a:stretch>
              <a:fillRect/>
            </a:stretch>
          </a:blipFill>
        </p:spPr>
        <p:txBody>
          <a:bodyPr/>
          <a:lstStyle/>
          <a:p>
            <a:endParaRPr lang="es-ES_tradnl" sz="1200"/>
          </a:p>
        </p:txBody>
      </p:sp>
      <p:sp>
        <p:nvSpPr>
          <p:cNvPr id="9" name="TextBox 9"/>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11" name="TextBox 11"/>
          <p:cNvSpPr txBox="1"/>
          <p:nvPr/>
        </p:nvSpPr>
        <p:spPr>
          <a:xfrm>
            <a:off x="3719450" y="5072657"/>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3</a:t>
            </a:r>
          </a:p>
        </p:txBody>
      </p:sp>
      <p:sp>
        <p:nvSpPr>
          <p:cNvPr id="12" name="TextBox 12"/>
          <p:cNvSpPr txBox="1"/>
          <p:nvPr/>
        </p:nvSpPr>
        <p:spPr>
          <a:xfrm>
            <a:off x="1691252" y="3076411"/>
            <a:ext cx="251321" cy="588623"/>
          </a:xfrm>
          <a:prstGeom prst="rect">
            <a:avLst/>
          </a:prstGeom>
        </p:spPr>
        <p:txBody>
          <a:bodyPr lIns="0" tIns="0" rIns="0" bIns="0" rtlCol="0" anchor="t">
            <a:spAutoFit/>
          </a:bodyPr>
          <a:lstStyle/>
          <a:p>
            <a:pPr algn="ctr">
              <a:lnSpc>
                <a:spcPts val="4853"/>
              </a:lnSpc>
            </a:pPr>
            <a:r>
              <a:rPr lang="en-US" sz="3466">
                <a:solidFill>
                  <a:srgbClr val="FFFFFF"/>
                </a:solidFill>
                <a:latin typeface="Open Sans Bold"/>
              </a:rPr>
              <a:t>5</a:t>
            </a:r>
          </a:p>
        </p:txBody>
      </p:sp>
      <p:sp>
        <p:nvSpPr>
          <p:cNvPr id="13" name="TextBox 19">
            <a:extLst>
              <a:ext uri="{FF2B5EF4-FFF2-40B4-BE49-F238E27FC236}">
                <a16:creationId xmlns:a16="http://schemas.microsoft.com/office/drawing/2014/main" id="{6C3CDDFF-D382-63DE-2578-966E3874D493}"/>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dirty="0">
                <a:solidFill>
                  <a:srgbClr val="000000"/>
                </a:solidFill>
                <a:latin typeface="Raleway Bold"/>
              </a:rPr>
              <a:t>RESULTADO VALIDACION PÓLIZAS - 2023</a:t>
            </a: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4">
            <a:extLst>
              <a:ext uri="{FF2B5EF4-FFF2-40B4-BE49-F238E27FC236}">
                <a16:creationId xmlns:a16="http://schemas.microsoft.com/office/drawing/2014/main" id="{2E594C02-416E-47BD-0D29-227455AB3F5D}"/>
              </a:ext>
            </a:extLst>
          </p:cNvPr>
          <p:cNvSpPr/>
          <p:nvPr/>
        </p:nvSpPr>
        <p:spPr>
          <a:xfrm>
            <a:off x="179534" y="1148057"/>
            <a:ext cx="5024077" cy="5305222"/>
          </a:xfrm>
          <a:custGeom>
            <a:avLst/>
            <a:gdLst/>
            <a:ahLst/>
            <a:cxnLst/>
            <a:rect l="l" t="t" r="r" b="b"/>
            <a:pathLst>
              <a:path w="1294951" h="1253877">
                <a:moveTo>
                  <a:pt x="0" y="0"/>
                </a:moveTo>
                <a:lnTo>
                  <a:pt x="1294951" y="0"/>
                </a:lnTo>
                <a:lnTo>
                  <a:pt x="1294951" y="1253877"/>
                </a:lnTo>
                <a:lnTo>
                  <a:pt x="0" y="1253877"/>
                </a:lnTo>
                <a:close/>
              </a:path>
            </a:pathLst>
          </a:custGeom>
          <a:solidFill>
            <a:srgbClr val="000000">
              <a:alpha val="0"/>
            </a:srgbClr>
          </a:solidFill>
          <a:ln w="47625" cap="sq">
            <a:solidFill>
              <a:srgbClr val="3C6CB2"/>
            </a:solidFill>
            <a:prstDash val="solid"/>
            <a:miter/>
          </a:ln>
        </p:spPr>
        <p:txBody>
          <a:bodyPr/>
          <a:lstStyle/>
          <a:p>
            <a:endParaRPr lang="es-ES_tradnl" sz="1200" dirty="0"/>
          </a:p>
        </p:txBody>
      </p:sp>
      <p:grpSp>
        <p:nvGrpSpPr>
          <p:cNvPr id="2" name="Group 2"/>
          <p:cNvGrpSpPr/>
          <p:nvPr/>
        </p:nvGrpSpPr>
        <p:grpSpPr>
          <a:xfrm>
            <a:off x="1" y="6562929"/>
            <a:ext cx="12192000" cy="295071"/>
            <a:chOff x="0" y="0"/>
            <a:chExt cx="5103511" cy="116571"/>
          </a:xfrm>
        </p:grpSpPr>
        <p:sp>
          <p:nvSpPr>
            <p:cNvPr id="3" name="Freeform 3"/>
            <p:cNvSpPr/>
            <p:nvPr/>
          </p:nvSpPr>
          <p:spPr>
            <a:xfrm>
              <a:off x="0" y="0"/>
              <a:ext cx="5103511" cy="116571"/>
            </a:xfrm>
            <a:custGeom>
              <a:avLst/>
              <a:gdLst/>
              <a:ahLst/>
              <a:cxnLst/>
              <a:rect l="l" t="t" r="r" b="b"/>
              <a:pathLst>
                <a:path w="5103511" h="116571">
                  <a:moveTo>
                    <a:pt x="0" y="0"/>
                  </a:moveTo>
                  <a:lnTo>
                    <a:pt x="5103511" y="0"/>
                  </a:lnTo>
                  <a:lnTo>
                    <a:pt x="5103511" y="116571"/>
                  </a:lnTo>
                  <a:lnTo>
                    <a:pt x="0" y="116571"/>
                  </a:lnTo>
                  <a:close/>
                </a:path>
              </a:pathLst>
            </a:custGeom>
            <a:solidFill>
              <a:srgbClr val="FF5700"/>
            </a:solidFill>
          </p:spPr>
          <p:txBody>
            <a:bodyPr/>
            <a:lstStyle/>
            <a:p>
              <a:endParaRPr lang="es-ES_tradnl" sz="1200"/>
            </a:p>
          </p:txBody>
        </p:sp>
        <p:sp>
          <p:nvSpPr>
            <p:cNvPr id="4" name="TextBox 4"/>
            <p:cNvSpPr txBox="1"/>
            <p:nvPr/>
          </p:nvSpPr>
          <p:spPr>
            <a:xfrm>
              <a:off x="0" y="-57150"/>
              <a:ext cx="5103511" cy="173721"/>
            </a:xfrm>
            <a:prstGeom prst="rect">
              <a:avLst/>
            </a:prstGeom>
          </p:spPr>
          <p:txBody>
            <a:bodyPr lIns="33867" tIns="33867" rIns="33867" bIns="33867" rtlCol="0" anchor="ctr"/>
            <a:lstStyle/>
            <a:p>
              <a:pPr algn="ctr">
                <a:lnSpc>
                  <a:spcPts val="2136"/>
                </a:lnSpc>
              </a:pPr>
              <a:endParaRPr sz="1200"/>
            </a:p>
          </p:txBody>
        </p:sp>
      </p:grpSp>
      <p:sp>
        <p:nvSpPr>
          <p:cNvPr id="5" name="Freeform 5"/>
          <p:cNvSpPr/>
          <p:nvPr/>
        </p:nvSpPr>
        <p:spPr>
          <a:xfrm>
            <a:off x="105886" y="81969"/>
            <a:ext cx="1836686" cy="975991"/>
          </a:xfrm>
          <a:custGeom>
            <a:avLst/>
            <a:gdLst/>
            <a:ahLst/>
            <a:cxnLst/>
            <a:rect l="l" t="t" r="r" b="b"/>
            <a:pathLst>
              <a:path w="2755029" h="1463986">
                <a:moveTo>
                  <a:pt x="0" y="0"/>
                </a:moveTo>
                <a:lnTo>
                  <a:pt x="2755029" y="0"/>
                </a:lnTo>
                <a:lnTo>
                  <a:pt x="2755029" y="1463987"/>
                </a:lnTo>
                <a:lnTo>
                  <a:pt x="0" y="1463987"/>
                </a:lnTo>
                <a:lnTo>
                  <a:pt x="0" y="0"/>
                </a:lnTo>
                <a:close/>
              </a:path>
            </a:pathLst>
          </a:custGeom>
          <a:blipFill>
            <a:blip r:embed="rId2"/>
            <a:stretch>
              <a:fillRect/>
            </a:stretch>
          </a:blipFill>
        </p:spPr>
        <p:txBody>
          <a:bodyPr/>
          <a:lstStyle/>
          <a:p>
            <a:endParaRPr lang="es-ES_tradnl" sz="1200"/>
          </a:p>
        </p:txBody>
      </p:sp>
      <p:sp>
        <p:nvSpPr>
          <p:cNvPr id="6" name="Freeform 6"/>
          <p:cNvSpPr/>
          <p:nvPr/>
        </p:nvSpPr>
        <p:spPr>
          <a:xfrm>
            <a:off x="10581932" y="206498"/>
            <a:ext cx="1379099" cy="1010709"/>
          </a:xfrm>
          <a:custGeom>
            <a:avLst/>
            <a:gdLst/>
            <a:ahLst/>
            <a:cxnLst/>
            <a:rect l="l" t="t" r="r" b="b"/>
            <a:pathLst>
              <a:path w="2068648" h="1516064">
                <a:moveTo>
                  <a:pt x="0" y="0"/>
                </a:moveTo>
                <a:lnTo>
                  <a:pt x="2068648" y="0"/>
                </a:lnTo>
                <a:lnTo>
                  <a:pt x="2068648" y="1516064"/>
                </a:lnTo>
                <a:lnTo>
                  <a:pt x="0" y="1516064"/>
                </a:lnTo>
                <a:lnTo>
                  <a:pt x="0" y="0"/>
                </a:lnTo>
                <a:close/>
              </a:path>
            </a:pathLst>
          </a:custGeom>
          <a:blipFill>
            <a:blip r:embed="rId3"/>
            <a:stretch>
              <a:fillRect/>
            </a:stretch>
          </a:blipFill>
        </p:spPr>
        <p:txBody>
          <a:bodyPr/>
          <a:lstStyle/>
          <a:p>
            <a:endParaRPr lang="es-ES_tradnl" sz="1200"/>
          </a:p>
        </p:txBody>
      </p:sp>
      <p:sp>
        <p:nvSpPr>
          <p:cNvPr id="7" name="Freeform 7"/>
          <p:cNvSpPr/>
          <p:nvPr/>
        </p:nvSpPr>
        <p:spPr>
          <a:xfrm>
            <a:off x="8781039" y="130411"/>
            <a:ext cx="1637980" cy="1162883"/>
          </a:xfrm>
          <a:custGeom>
            <a:avLst/>
            <a:gdLst/>
            <a:ahLst/>
            <a:cxnLst/>
            <a:rect l="l" t="t" r="r" b="b"/>
            <a:pathLst>
              <a:path w="2456970" h="1744325">
                <a:moveTo>
                  <a:pt x="0" y="0"/>
                </a:moveTo>
                <a:lnTo>
                  <a:pt x="2456971" y="0"/>
                </a:lnTo>
                <a:lnTo>
                  <a:pt x="2456971" y="1744324"/>
                </a:lnTo>
                <a:lnTo>
                  <a:pt x="0" y="1744324"/>
                </a:lnTo>
                <a:lnTo>
                  <a:pt x="0" y="0"/>
                </a:lnTo>
                <a:close/>
              </a:path>
            </a:pathLst>
          </a:custGeom>
          <a:blipFill>
            <a:blip r:embed="rId4"/>
            <a:stretch>
              <a:fillRect/>
            </a:stretch>
          </a:blipFill>
        </p:spPr>
        <p:txBody>
          <a:bodyPr/>
          <a:lstStyle/>
          <a:p>
            <a:endParaRPr lang="es-ES_tradnl" sz="1200"/>
          </a:p>
        </p:txBody>
      </p:sp>
      <p:sp>
        <p:nvSpPr>
          <p:cNvPr id="12" name="TextBox 12"/>
          <p:cNvSpPr txBox="1"/>
          <p:nvPr/>
        </p:nvSpPr>
        <p:spPr>
          <a:xfrm>
            <a:off x="179534" y="1412992"/>
            <a:ext cx="4837287" cy="5193729"/>
          </a:xfrm>
          <a:prstGeom prst="rect">
            <a:avLst/>
          </a:prstGeom>
        </p:spPr>
        <p:txBody>
          <a:bodyPr wrap="square" lIns="0" tIns="0" rIns="0" bIns="0" rtlCol="0" anchor="t">
            <a:spAutoFit/>
          </a:bodyPr>
          <a:lstStyle/>
          <a:p>
            <a:pPr algn="ctr">
              <a:lnSpc>
                <a:spcPts val="1521"/>
              </a:lnSpc>
            </a:pPr>
            <a:r>
              <a:rPr lang="en-US" sz="1400" b="1" dirty="0">
                <a:solidFill>
                  <a:srgbClr val="000000"/>
                </a:solidFill>
                <a:latin typeface="Open Sans Bold"/>
              </a:rPr>
              <a:t> </a:t>
            </a:r>
            <a:r>
              <a:rPr lang="en-US" sz="3600" b="1" dirty="0" err="1">
                <a:solidFill>
                  <a:srgbClr val="000000"/>
                </a:solidFill>
                <a:latin typeface="Open Sans Bold"/>
              </a:rPr>
              <a:t>Problemáticas</a:t>
            </a:r>
            <a:endParaRPr lang="en-US" sz="3600" b="1" dirty="0">
              <a:solidFill>
                <a:srgbClr val="000000"/>
              </a:solidFill>
              <a:latin typeface="Open Sans Bold"/>
            </a:endParaRPr>
          </a:p>
          <a:p>
            <a:pPr algn="ctr">
              <a:lnSpc>
                <a:spcPts val="1521"/>
              </a:lnSpc>
            </a:pPr>
            <a:endParaRPr lang="en-US" sz="1400" b="1" dirty="0">
              <a:solidFill>
                <a:srgbClr val="000000"/>
              </a:solidFill>
              <a:latin typeface="Open Sans Bold"/>
            </a:endParaRPr>
          </a:p>
          <a:p>
            <a:pPr marL="234719" lvl="1" indent="-117359" algn="just">
              <a:lnSpc>
                <a:spcPts val="1521"/>
              </a:lnSpc>
              <a:buFont typeface="Arial"/>
              <a:buChar char="•"/>
            </a:pPr>
            <a:r>
              <a:rPr lang="en-US" sz="1400" dirty="0" err="1">
                <a:solidFill>
                  <a:srgbClr val="000000"/>
                </a:solidFill>
                <a:latin typeface="Open Sans"/>
              </a:rPr>
              <a:t>Esta</a:t>
            </a:r>
            <a:r>
              <a:rPr lang="en-US" sz="1400" dirty="0">
                <a:solidFill>
                  <a:srgbClr val="000000"/>
                </a:solidFill>
                <a:latin typeface="Open Sans"/>
              </a:rPr>
              <a:t> </a:t>
            </a:r>
            <a:r>
              <a:rPr lang="en-US" sz="1400" dirty="0" err="1">
                <a:solidFill>
                  <a:srgbClr val="000000"/>
                </a:solidFill>
                <a:latin typeface="Open Sans"/>
              </a:rPr>
              <a:t>prohibido</a:t>
            </a:r>
            <a:r>
              <a:rPr lang="en-US" sz="1400" dirty="0">
                <a:solidFill>
                  <a:srgbClr val="000000"/>
                </a:solidFill>
                <a:latin typeface="Open Sans"/>
              </a:rPr>
              <a:t> </a:t>
            </a:r>
            <a:r>
              <a:rPr lang="en-US" sz="1400" dirty="0" err="1">
                <a:solidFill>
                  <a:srgbClr val="000000"/>
                </a:solidFill>
                <a:latin typeface="Open Sans"/>
              </a:rPr>
              <a:t>por</a:t>
            </a:r>
            <a:r>
              <a:rPr lang="en-US" sz="1400" dirty="0">
                <a:solidFill>
                  <a:srgbClr val="000000"/>
                </a:solidFill>
                <a:latin typeface="Open Sans"/>
              </a:rPr>
              <a:t> la ley, </a:t>
            </a:r>
            <a:r>
              <a:rPr lang="en-US" sz="1400" b="1" i="1" dirty="0" err="1">
                <a:solidFill>
                  <a:srgbClr val="000000"/>
                </a:solidFill>
                <a:latin typeface="Open Sans"/>
              </a:rPr>
              <a:t>compartir</a:t>
            </a:r>
            <a:r>
              <a:rPr lang="en-US" sz="1400" b="1" i="1" dirty="0">
                <a:solidFill>
                  <a:srgbClr val="000000"/>
                </a:solidFill>
                <a:latin typeface="Open Sans"/>
              </a:rPr>
              <a:t> </a:t>
            </a:r>
            <a:r>
              <a:rPr lang="en-US" sz="1400" b="1" i="1" dirty="0" err="1">
                <a:solidFill>
                  <a:srgbClr val="000000"/>
                </a:solidFill>
                <a:latin typeface="Open Sans"/>
              </a:rPr>
              <a:t>el</a:t>
            </a:r>
            <a:r>
              <a:rPr lang="en-US" sz="1400" b="1" i="1" dirty="0">
                <a:solidFill>
                  <a:srgbClr val="000000"/>
                </a:solidFill>
                <a:latin typeface="Open Sans"/>
              </a:rPr>
              <a:t> </a:t>
            </a:r>
            <a:r>
              <a:rPr lang="en-US" sz="1400" b="1" i="1" dirty="0" err="1">
                <a:solidFill>
                  <a:srgbClr val="000000"/>
                </a:solidFill>
                <a:latin typeface="Open Sans"/>
              </a:rPr>
              <a:t>riesgo</a:t>
            </a:r>
            <a:r>
              <a:rPr lang="en-US" sz="1400" b="1" i="1" dirty="0">
                <a:solidFill>
                  <a:srgbClr val="000000"/>
                </a:solidFill>
                <a:latin typeface="Open Sans"/>
              </a:rPr>
              <a:t> entre la </a:t>
            </a:r>
            <a:r>
              <a:rPr lang="en-US" sz="1400" b="1" i="1" dirty="0" err="1">
                <a:solidFill>
                  <a:srgbClr val="000000"/>
                </a:solidFill>
                <a:latin typeface="Open Sans"/>
              </a:rPr>
              <a:t>empresa</a:t>
            </a:r>
            <a:r>
              <a:rPr lang="en-US" sz="1400" b="1" i="1" dirty="0">
                <a:solidFill>
                  <a:srgbClr val="000000"/>
                </a:solidFill>
                <a:latin typeface="Open Sans"/>
              </a:rPr>
              <a:t> y la </a:t>
            </a:r>
            <a:r>
              <a:rPr lang="en-US" sz="1400" b="1" i="1" dirty="0" err="1">
                <a:solidFill>
                  <a:srgbClr val="000000"/>
                </a:solidFill>
                <a:latin typeface="Open Sans"/>
              </a:rPr>
              <a:t>aseguradora</a:t>
            </a:r>
            <a:r>
              <a:rPr lang="en-US" sz="1400" b="1" i="1" dirty="0">
                <a:solidFill>
                  <a:srgbClr val="000000"/>
                </a:solidFill>
                <a:latin typeface="Open Sans"/>
              </a:rPr>
              <a:t>,</a:t>
            </a:r>
            <a:r>
              <a:rPr lang="en-US" sz="1400" dirty="0">
                <a:solidFill>
                  <a:srgbClr val="000000"/>
                </a:solidFill>
                <a:latin typeface="Open Sans"/>
              </a:rPr>
              <a:t> </a:t>
            </a:r>
            <a:r>
              <a:rPr lang="en-US" sz="1400" dirty="0" err="1">
                <a:solidFill>
                  <a:srgbClr val="000000"/>
                </a:solidFill>
                <a:latin typeface="Open Sans"/>
              </a:rPr>
              <a:t>pues</a:t>
            </a:r>
            <a:r>
              <a:rPr lang="en-US" sz="1400" dirty="0">
                <a:solidFill>
                  <a:srgbClr val="000000"/>
                </a:solidFill>
                <a:latin typeface="Open Sans"/>
              </a:rPr>
              <a:t> se </a:t>
            </a:r>
            <a:r>
              <a:rPr lang="en-US" sz="1400" dirty="0" err="1">
                <a:solidFill>
                  <a:srgbClr val="000000"/>
                </a:solidFill>
                <a:latin typeface="Open Sans"/>
              </a:rPr>
              <a:t>ocasiona</a:t>
            </a:r>
            <a:r>
              <a:rPr lang="en-US" sz="1400" dirty="0">
                <a:solidFill>
                  <a:srgbClr val="000000"/>
                </a:solidFill>
                <a:latin typeface="Open Sans"/>
              </a:rPr>
              <a:t> </a:t>
            </a:r>
            <a:r>
              <a:rPr lang="en-US" sz="1400" dirty="0" err="1">
                <a:solidFill>
                  <a:srgbClr val="000000"/>
                </a:solidFill>
                <a:latin typeface="Open Sans"/>
              </a:rPr>
              <a:t>asumir</a:t>
            </a:r>
            <a:r>
              <a:rPr lang="en-US" sz="1400" dirty="0">
                <a:solidFill>
                  <a:srgbClr val="000000"/>
                </a:solidFill>
                <a:latin typeface="Open Sans"/>
              </a:rPr>
              <a:t> un </a:t>
            </a:r>
            <a:r>
              <a:rPr lang="en-US" sz="1400" dirty="0" err="1">
                <a:solidFill>
                  <a:srgbClr val="000000"/>
                </a:solidFill>
                <a:latin typeface="Open Sans"/>
              </a:rPr>
              <a:t>riesgo</a:t>
            </a:r>
            <a:r>
              <a:rPr lang="en-US" sz="1400" dirty="0">
                <a:solidFill>
                  <a:srgbClr val="000000"/>
                </a:solidFill>
                <a:latin typeface="Open Sans"/>
              </a:rPr>
              <a:t> a </a:t>
            </a:r>
            <a:r>
              <a:rPr lang="en-US" sz="1400" dirty="0" err="1">
                <a:solidFill>
                  <a:srgbClr val="000000"/>
                </a:solidFill>
                <a:latin typeface="Open Sans"/>
              </a:rPr>
              <a:t>primera</a:t>
            </a:r>
            <a:r>
              <a:rPr lang="en-US" sz="1400" dirty="0">
                <a:solidFill>
                  <a:srgbClr val="000000"/>
                </a:solidFill>
                <a:latin typeface="Open Sans"/>
              </a:rPr>
              <a:t> </a:t>
            </a:r>
            <a:r>
              <a:rPr lang="en-US" sz="1400" dirty="0" err="1">
                <a:solidFill>
                  <a:srgbClr val="000000"/>
                </a:solidFill>
                <a:latin typeface="Open Sans"/>
              </a:rPr>
              <a:t>capa</a:t>
            </a:r>
            <a:r>
              <a:rPr lang="en-US" sz="1400" dirty="0">
                <a:solidFill>
                  <a:srgbClr val="000000"/>
                </a:solidFill>
                <a:latin typeface="Open Sans"/>
              </a:rPr>
              <a:t>.</a:t>
            </a:r>
          </a:p>
          <a:p>
            <a:pPr algn="just">
              <a:lnSpc>
                <a:spcPts val="1521"/>
              </a:lnSpc>
            </a:pPr>
            <a:endParaRPr lang="en-US" sz="1400" dirty="0">
              <a:solidFill>
                <a:srgbClr val="000000"/>
              </a:solidFill>
              <a:latin typeface="Open Sans"/>
            </a:endParaRPr>
          </a:p>
          <a:p>
            <a:pPr marL="234719" lvl="1" indent="-117359" algn="just">
              <a:lnSpc>
                <a:spcPts val="1521"/>
              </a:lnSpc>
              <a:buFont typeface="Arial"/>
              <a:buChar char="•"/>
            </a:pPr>
            <a:r>
              <a:rPr lang="en-US" sz="1400" dirty="0">
                <a:solidFill>
                  <a:srgbClr val="000000"/>
                </a:solidFill>
                <a:latin typeface="Open Sans"/>
              </a:rPr>
              <a:t>Toma de </a:t>
            </a:r>
            <a:r>
              <a:rPr lang="en-US" sz="1400" dirty="0" err="1">
                <a:solidFill>
                  <a:srgbClr val="000000"/>
                </a:solidFill>
                <a:latin typeface="Open Sans"/>
              </a:rPr>
              <a:t>seguros</a:t>
            </a:r>
            <a:r>
              <a:rPr lang="en-US" sz="1400" dirty="0">
                <a:solidFill>
                  <a:srgbClr val="000000"/>
                </a:solidFill>
                <a:latin typeface="Open Sans"/>
              </a:rPr>
              <a:t> </a:t>
            </a:r>
            <a:r>
              <a:rPr lang="en-US" sz="1400" dirty="0" err="1">
                <a:solidFill>
                  <a:srgbClr val="000000"/>
                </a:solidFill>
                <a:latin typeface="Open Sans"/>
              </a:rPr>
              <a:t>obligatorios</a:t>
            </a:r>
            <a:r>
              <a:rPr lang="en-US" sz="1400" dirty="0">
                <a:solidFill>
                  <a:srgbClr val="000000"/>
                </a:solidFill>
                <a:latin typeface="Open Sans"/>
              </a:rPr>
              <a:t> de RRC y RCE con </a:t>
            </a:r>
            <a:r>
              <a:rPr lang="en-US" sz="1400" b="1" i="1" dirty="0" err="1">
                <a:solidFill>
                  <a:srgbClr val="000000"/>
                </a:solidFill>
                <a:latin typeface="Open Sans"/>
              </a:rPr>
              <a:t>valores</a:t>
            </a:r>
            <a:r>
              <a:rPr lang="en-US" sz="1400" b="1" i="1" dirty="0">
                <a:solidFill>
                  <a:srgbClr val="000000"/>
                </a:solidFill>
                <a:latin typeface="Open Sans"/>
              </a:rPr>
              <a:t> de </a:t>
            </a:r>
            <a:r>
              <a:rPr lang="en-US" sz="1400" b="1" i="1" dirty="0" err="1">
                <a:solidFill>
                  <a:srgbClr val="000000"/>
                </a:solidFill>
                <a:latin typeface="Open Sans"/>
              </a:rPr>
              <a:t>deducibles</a:t>
            </a:r>
            <a:r>
              <a:rPr lang="en-US" sz="1400" b="1" i="1" dirty="0">
                <a:solidFill>
                  <a:srgbClr val="000000"/>
                </a:solidFill>
                <a:latin typeface="Open Sans"/>
              </a:rPr>
              <a:t> para </a:t>
            </a:r>
            <a:r>
              <a:rPr lang="en-US" sz="1400" b="1" i="1" dirty="0" err="1">
                <a:solidFill>
                  <a:srgbClr val="000000"/>
                </a:solidFill>
                <a:latin typeface="Open Sans"/>
              </a:rPr>
              <a:t>los</a:t>
            </a:r>
            <a:r>
              <a:rPr lang="en-US" sz="1400" b="1" i="1" dirty="0">
                <a:solidFill>
                  <a:srgbClr val="000000"/>
                </a:solidFill>
                <a:latin typeface="Open Sans"/>
              </a:rPr>
              <a:t> amparos de </a:t>
            </a:r>
            <a:r>
              <a:rPr lang="en-US" sz="1400" b="1" i="1" dirty="0" err="1">
                <a:solidFill>
                  <a:srgbClr val="000000"/>
                </a:solidFill>
                <a:latin typeface="Open Sans"/>
              </a:rPr>
              <a:t>muerte</a:t>
            </a:r>
            <a:r>
              <a:rPr lang="en-US" sz="1400" b="1" i="1" dirty="0">
                <a:solidFill>
                  <a:srgbClr val="000000"/>
                </a:solidFill>
                <a:latin typeface="Open Sans"/>
              </a:rPr>
              <a:t>, </a:t>
            </a:r>
            <a:r>
              <a:rPr lang="en-US" sz="1400" b="1" i="1" dirty="0" err="1">
                <a:solidFill>
                  <a:srgbClr val="000000"/>
                </a:solidFill>
                <a:latin typeface="Open Sans"/>
              </a:rPr>
              <a:t>incapacidad</a:t>
            </a:r>
            <a:r>
              <a:rPr lang="en-US" sz="1400" b="1" i="1" dirty="0">
                <a:solidFill>
                  <a:srgbClr val="000000"/>
                </a:solidFill>
                <a:latin typeface="Open Sans"/>
              </a:rPr>
              <a:t> y </a:t>
            </a:r>
            <a:r>
              <a:rPr lang="en-US" sz="1400" b="1" i="1" dirty="0" err="1">
                <a:solidFill>
                  <a:srgbClr val="000000"/>
                </a:solidFill>
                <a:latin typeface="Open Sans"/>
              </a:rPr>
              <a:t>gastos</a:t>
            </a:r>
            <a:r>
              <a:rPr lang="en-US" sz="1400" b="1" i="1" dirty="0">
                <a:solidFill>
                  <a:srgbClr val="000000"/>
                </a:solidFill>
                <a:latin typeface="Open Sans"/>
              </a:rPr>
              <a:t> </a:t>
            </a:r>
            <a:r>
              <a:rPr lang="en-US" sz="1400" b="1" i="1" dirty="0" err="1">
                <a:solidFill>
                  <a:srgbClr val="000000"/>
                </a:solidFill>
                <a:latin typeface="Open Sans"/>
              </a:rPr>
              <a:t>médicos</a:t>
            </a:r>
            <a:r>
              <a:rPr lang="en-US" sz="1400" dirty="0">
                <a:solidFill>
                  <a:srgbClr val="000000"/>
                </a:solidFill>
                <a:latin typeface="Open Sans"/>
              </a:rPr>
              <a:t>, lo </a:t>
            </a:r>
            <a:r>
              <a:rPr lang="en-US" sz="1400" dirty="0" err="1">
                <a:solidFill>
                  <a:srgbClr val="000000"/>
                </a:solidFill>
                <a:latin typeface="Open Sans"/>
              </a:rPr>
              <a:t>cual</a:t>
            </a:r>
            <a:r>
              <a:rPr lang="en-US" sz="1400" dirty="0">
                <a:solidFill>
                  <a:srgbClr val="000000"/>
                </a:solidFill>
                <a:latin typeface="Open Sans"/>
              </a:rPr>
              <a:t> </a:t>
            </a:r>
            <a:r>
              <a:rPr lang="en-US" sz="1400" dirty="0" err="1">
                <a:solidFill>
                  <a:srgbClr val="000000"/>
                </a:solidFill>
                <a:latin typeface="Open Sans"/>
              </a:rPr>
              <a:t>está</a:t>
            </a:r>
            <a:r>
              <a:rPr lang="en-US" sz="1400" dirty="0">
                <a:solidFill>
                  <a:srgbClr val="000000"/>
                </a:solidFill>
                <a:latin typeface="Open Sans"/>
              </a:rPr>
              <a:t> </a:t>
            </a:r>
            <a:r>
              <a:rPr lang="en-US" sz="1400" dirty="0" err="1">
                <a:solidFill>
                  <a:srgbClr val="000000"/>
                </a:solidFill>
                <a:latin typeface="Open Sans"/>
              </a:rPr>
              <a:t>prohibido</a:t>
            </a:r>
            <a:r>
              <a:rPr lang="en-US" sz="1400" dirty="0">
                <a:solidFill>
                  <a:srgbClr val="000000"/>
                </a:solidFill>
                <a:latin typeface="Open Sans"/>
              </a:rPr>
              <a:t> </a:t>
            </a:r>
            <a:r>
              <a:rPr lang="en-US" sz="1400" dirty="0" err="1">
                <a:solidFill>
                  <a:srgbClr val="000000"/>
                </a:solidFill>
                <a:latin typeface="Open Sans"/>
              </a:rPr>
              <a:t>por</a:t>
            </a:r>
            <a:r>
              <a:rPr lang="en-US" sz="1400" dirty="0">
                <a:solidFill>
                  <a:srgbClr val="000000"/>
                </a:solidFill>
                <a:latin typeface="Open Sans"/>
              </a:rPr>
              <a:t> la ley.</a:t>
            </a:r>
          </a:p>
          <a:p>
            <a:pPr algn="just">
              <a:lnSpc>
                <a:spcPts val="1521"/>
              </a:lnSpc>
            </a:pPr>
            <a:endParaRPr lang="en-US" sz="1400" dirty="0">
              <a:solidFill>
                <a:srgbClr val="000000"/>
              </a:solidFill>
              <a:latin typeface="Open Sans"/>
            </a:endParaRPr>
          </a:p>
          <a:p>
            <a:pPr marL="234719" lvl="1" indent="-117359" algn="just">
              <a:lnSpc>
                <a:spcPts val="1521"/>
              </a:lnSpc>
              <a:buFont typeface="Arial"/>
              <a:buChar char="•"/>
            </a:pPr>
            <a:r>
              <a:rPr lang="en-US" sz="1400" dirty="0">
                <a:solidFill>
                  <a:srgbClr val="000000"/>
                </a:solidFill>
                <a:latin typeface="Open Sans"/>
              </a:rPr>
              <a:t> Los </a:t>
            </a:r>
            <a:r>
              <a:rPr lang="en-US" sz="1400" dirty="0" err="1">
                <a:solidFill>
                  <a:srgbClr val="000000"/>
                </a:solidFill>
                <a:latin typeface="Open Sans"/>
              </a:rPr>
              <a:t>fondos</a:t>
            </a:r>
            <a:r>
              <a:rPr lang="en-US" sz="1400" dirty="0">
                <a:solidFill>
                  <a:srgbClr val="000000"/>
                </a:solidFill>
                <a:latin typeface="Open Sans"/>
              </a:rPr>
              <a:t> de </a:t>
            </a:r>
            <a:r>
              <a:rPr lang="en-US" sz="1400" dirty="0" err="1">
                <a:solidFill>
                  <a:srgbClr val="000000"/>
                </a:solidFill>
                <a:latin typeface="Open Sans"/>
              </a:rPr>
              <a:t>responsabilidad</a:t>
            </a:r>
            <a:r>
              <a:rPr lang="en-US" sz="1400" dirty="0">
                <a:solidFill>
                  <a:srgbClr val="000000"/>
                </a:solidFill>
                <a:latin typeface="Open Sans"/>
              </a:rPr>
              <a:t> que </a:t>
            </a:r>
            <a:r>
              <a:rPr lang="en-US" sz="1400" dirty="0" err="1">
                <a:solidFill>
                  <a:srgbClr val="000000"/>
                </a:solidFill>
                <a:latin typeface="Open Sans"/>
              </a:rPr>
              <a:t>tienen</a:t>
            </a:r>
            <a:r>
              <a:rPr lang="en-US" sz="1400" dirty="0">
                <a:solidFill>
                  <a:srgbClr val="000000"/>
                </a:solidFill>
                <a:latin typeface="Open Sans"/>
              </a:rPr>
              <a:t> </a:t>
            </a:r>
            <a:r>
              <a:rPr lang="en-US" sz="1400" b="1" i="1" dirty="0">
                <a:solidFill>
                  <a:srgbClr val="000000"/>
                </a:solidFill>
                <a:latin typeface="Open Sans"/>
              </a:rPr>
              <a:t>las </a:t>
            </a:r>
            <a:r>
              <a:rPr lang="en-US" sz="1400" b="1" i="1" dirty="0" err="1">
                <a:solidFill>
                  <a:srgbClr val="000000"/>
                </a:solidFill>
                <a:latin typeface="Open Sans"/>
              </a:rPr>
              <a:t>empresas</a:t>
            </a:r>
            <a:r>
              <a:rPr lang="en-US" sz="1400" b="1" i="1" dirty="0">
                <a:solidFill>
                  <a:srgbClr val="000000"/>
                </a:solidFill>
                <a:latin typeface="Open Sans"/>
              </a:rPr>
              <a:t> de </a:t>
            </a:r>
            <a:r>
              <a:rPr lang="en-US" sz="1400" b="1" i="1" dirty="0" err="1">
                <a:solidFill>
                  <a:srgbClr val="000000"/>
                </a:solidFill>
                <a:latin typeface="Open Sans"/>
              </a:rPr>
              <a:t>transporte</a:t>
            </a:r>
            <a:r>
              <a:rPr lang="en-US" sz="1400" b="1" i="1" dirty="0">
                <a:solidFill>
                  <a:srgbClr val="000000"/>
                </a:solidFill>
                <a:latin typeface="Open Sans"/>
              </a:rPr>
              <a:t>  </a:t>
            </a:r>
            <a:r>
              <a:rPr lang="en-US" sz="1400" b="1" i="1" dirty="0" err="1">
                <a:solidFill>
                  <a:srgbClr val="000000"/>
                </a:solidFill>
                <a:latin typeface="Open Sans"/>
              </a:rPr>
              <a:t>están</a:t>
            </a:r>
            <a:r>
              <a:rPr lang="en-US" sz="1400" b="1" i="1" dirty="0">
                <a:solidFill>
                  <a:srgbClr val="000000"/>
                </a:solidFill>
                <a:latin typeface="Open Sans"/>
              </a:rPr>
              <a:t> </a:t>
            </a:r>
            <a:r>
              <a:rPr lang="en-US" sz="1400" b="1" i="1" dirty="0" err="1">
                <a:solidFill>
                  <a:srgbClr val="000000"/>
                </a:solidFill>
                <a:latin typeface="Open Sans"/>
              </a:rPr>
              <a:t>asumiendo</a:t>
            </a:r>
            <a:r>
              <a:rPr lang="en-US" sz="1400" b="1" i="1" dirty="0">
                <a:solidFill>
                  <a:srgbClr val="000000"/>
                </a:solidFill>
                <a:latin typeface="Open Sans"/>
              </a:rPr>
              <a:t> </a:t>
            </a:r>
            <a:r>
              <a:rPr lang="en-US" sz="1400" b="1" i="1" dirty="0" err="1">
                <a:solidFill>
                  <a:srgbClr val="000000"/>
                </a:solidFill>
                <a:latin typeface="Open Sans"/>
              </a:rPr>
              <a:t>el</a:t>
            </a:r>
            <a:r>
              <a:rPr lang="en-US" sz="1400" b="1" i="1" dirty="0">
                <a:solidFill>
                  <a:srgbClr val="000000"/>
                </a:solidFill>
                <a:latin typeface="Open Sans"/>
              </a:rPr>
              <a:t> </a:t>
            </a:r>
            <a:r>
              <a:rPr lang="en-US" sz="1400" b="1" i="1" dirty="0" err="1">
                <a:solidFill>
                  <a:srgbClr val="000000"/>
                </a:solidFill>
                <a:latin typeface="Open Sans"/>
              </a:rPr>
              <a:t>riesgo</a:t>
            </a:r>
            <a:r>
              <a:rPr lang="en-US" sz="1400" b="1" i="1" dirty="0">
                <a:solidFill>
                  <a:srgbClr val="000000"/>
                </a:solidFill>
                <a:latin typeface="Open Sans"/>
              </a:rPr>
              <a:t> o </a:t>
            </a:r>
            <a:r>
              <a:rPr lang="en-US" sz="1400" b="1" i="1" dirty="0" err="1">
                <a:solidFill>
                  <a:srgbClr val="000000"/>
                </a:solidFill>
                <a:latin typeface="Open Sans"/>
              </a:rPr>
              <a:t>parte</a:t>
            </a:r>
            <a:r>
              <a:rPr lang="en-US" sz="1400" b="1" i="1" dirty="0">
                <a:solidFill>
                  <a:srgbClr val="000000"/>
                </a:solidFill>
                <a:latin typeface="Open Sans"/>
              </a:rPr>
              <a:t> del </a:t>
            </a:r>
            <a:r>
              <a:rPr lang="en-US" sz="1400" b="1" i="1" dirty="0" err="1">
                <a:solidFill>
                  <a:srgbClr val="000000"/>
                </a:solidFill>
                <a:latin typeface="Open Sans"/>
              </a:rPr>
              <a:t>riesgo</a:t>
            </a:r>
            <a:r>
              <a:rPr lang="en-US" sz="1400" dirty="0">
                <a:solidFill>
                  <a:srgbClr val="000000"/>
                </a:solidFill>
                <a:latin typeface="Open Sans"/>
              </a:rPr>
              <a:t>, lo </a:t>
            </a:r>
            <a:r>
              <a:rPr lang="en-US" sz="1400" dirty="0" err="1">
                <a:solidFill>
                  <a:srgbClr val="000000"/>
                </a:solidFill>
                <a:latin typeface="Open Sans"/>
              </a:rPr>
              <a:t>cual</a:t>
            </a:r>
            <a:r>
              <a:rPr lang="en-US" sz="1400" dirty="0">
                <a:solidFill>
                  <a:srgbClr val="000000"/>
                </a:solidFill>
                <a:latin typeface="Open Sans"/>
              </a:rPr>
              <a:t> </a:t>
            </a:r>
            <a:r>
              <a:rPr lang="en-US" sz="1400" dirty="0" err="1">
                <a:solidFill>
                  <a:srgbClr val="000000"/>
                </a:solidFill>
                <a:latin typeface="Open Sans"/>
              </a:rPr>
              <a:t>está</a:t>
            </a:r>
            <a:r>
              <a:rPr lang="en-US" sz="1400" dirty="0">
                <a:solidFill>
                  <a:srgbClr val="000000"/>
                </a:solidFill>
                <a:latin typeface="Open Sans"/>
              </a:rPr>
              <a:t> </a:t>
            </a:r>
            <a:r>
              <a:rPr lang="en-US" sz="1400" dirty="0" err="1">
                <a:solidFill>
                  <a:srgbClr val="000000"/>
                </a:solidFill>
                <a:latin typeface="Open Sans"/>
              </a:rPr>
              <a:t>prohibido</a:t>
            </a:r>
            <a:r>
              <a:rPr lang="en-US" sz="1400" dirty="0">
                <a:solidFill>
                  <a:srgbClr val="000000"/>
                </a:solidFill>
                <a:latin typeface="Open Sans"/>
              </a:rPr>
              <a:t> </a:t>
            </a:r>
            <a:r>
              <a:rPr lang="en-US" sz="1400" dirty="0" err="1">
                <a:solidFill>
                  <a:srgbClr val="000000"/>
                </a:solidFill>
                <a:latin typeface="Open Sans"/>
              </a:rPr>
              <a:t>por</a:t>
            </a:r>
            <a:r>
              <a:rPr lang="en-US" sz="1400" dirty="0">
                <a:solidFill>
                  <a:srgbClr val="000000"/>
                </a:solidFill>
                <a:latin typeface="Open Sans"/>
              </a:rPr>
              <a:t> la ley.</a:t>
            </a:r>
          </a:p>
          <a:p>
            <a:pPr algn="just">
              <a:lnSpc>
                <a:spcPts val="1521"/>
              </a:lnSpc>
            </a:pPr>
            <a:endParaRPr lang="en-US" sz="1400" dirty="0">
              <a:solidFill>
                <a:srgbClr val="000000"/>
              </a:solidFill>
              <a:latin typeface="Open Sans"/>
            </a:endParaRPr>
          </a:p>
          <a:p>
            <a:pPr marL="234719" lvl="1" indent="-117359" algn="just">
              <a:lnSpc>
                <a:spcPts val="1521"/>
              </a:lnSpc>
              <a:buFont typeface="Arial"/>
              <a:buChar char="•"/>
            </a:pPr>
            <a:r>
              <a:rPr lang="en-US" sz="1400" dirty="0">
                <a:solidFill>
                  <a:srgbClr val="000000"/>
                </a:solidFill>
                <a:latin typeface="Open Sans"/>
              </a:rPr>
              <a:t>Los </a:t>
            </a:r>
            <a:r>
              <a:rPr lang="en-US" sz="1400" dirty="0" err="1">
                <a:solidFill>
                  <a:srgbClr val="000000"/>
                </a:solidFill>
                <a:latin typeface="Open Sans"/>
              </a:rPr>
              <a:t>Fondos</a:t>
            </a:r>
            <a:r>
              <a:rPr lang="en-US" sz="1400" dirty="0">
                <a:solidFill>
                  <a:srgbClr val="000000"/>
                </a:solidFill>
                <a:latin typeface="Open Sans"/>
              </a:rPr>
              <a:t> de </a:t>
            </a:r>
            <a:r>
              <a:rPr lang="en-US" sz="1400" dirty="0" err="1">
                <a:solidFill>
                  <a:srgbClr val="000000"/>
                </a:solidFill>
                <a:latin typeface="Open Sans"/>
              </a:rPr>
              <a:t>Responsabilidad</a:t>
            </a:r>
            <a:r>
              <a:rPr lang="en-US" sz="1400" dirty="0">
                <a:solidFill>
                  <a:srgbClr val="000000"/>
                </a:solidFill>
                <a:latin typeface="Open Sans"/>
              </a:rPr>
              <a:t> que </a:t>
            </a:r>
            <a:r>
              <a:rPr lang="en-US" sz="1400" dirty="0" err="1">
                <a:solidFill>
                  <a:srgbClr val="000000"/>
                </a:solidFill>
                <a:latin typeface="Open Sans"/>
              </a:rPr>
              <a:t>están</a:t>
            </a:r>
            <a:r>
              <a:rPr lang="en-US" sz="1400" dirty="0">
                <a:solidFill>
                  <a:srgbClr val="000000"/>
                </a:solidFill>
                <a:latin typeface="Open Sans"/>
              </a:rPr>
              <a:t> </a:t>
            </a:r>
            <a:r>
              <a:rPr lang="en-US" sz="1400" dirty="0" err="1">
                <a:solidFill>
                  <a:srgbClr val="000000"/>
                </a:solidFill>
                <a:latin typeface="Open Sans"/>
              </a:rPr>
              <a:t>asumiendo</a:t>
            </a:r>
            <a:r>
              <a:rPr lang="en-US" sz="1400" dirty="0">
                <a:solidFill>
                  <a:srgbClr val="000000"/>
                </a:solidFill>
                <a:latin typeface="Open Sans"/>
              </a:rPr>
              <a:t> </a:t>
            </a:r>
            <a:r>
              <a:rPr lang="en-US" sz="1400" dirty="0" err="1">
                <a:solidFill>
                  <a:srgbClr val="000000"/>
                </a:solidFill>
                <a:latin typeface="Open Sans"/>
              </a:rPr>
              <a:t>los</a:t>
            </a:r>
            <a:r>
              <a:rPr lang="en-US" sz="1400" dirty="0">
                <a:solidFill>
                  <a:srgbClr val="000000"/>
                </a:solidFill>
                <a:latin typeface="Open Sans"/>
              </a:rPr>
              <a:t> </a:t>
            </a:r>
            <a:r>
              <a:rPr lang="en-US" sz="1400" dirty="0" err="1">
                <a:solidFill>
                  <a:srgbClr val="000000"/>
                </a:solidFill>
                <a:latin typeface="Open Sans"/>
              </a:rPr>
              <a:t>riesgos</a:t>
            </a:r>
            <a:r>
              <a:rPr lang="en-US" sz="1400" dirty="0">
                <a:solidFill>
                  <a:srgbClr val="000000"/>
                </a:solidFill>
                <a:latin typeface="Open Sans"/>
              </a:rPr>
              <a:t>, </a:t>
            </a:r>
            <a:r>
              <a:rPr lang="en-US" sz="1400" b="1" i="1" dirty="0">
                <a:solidFill>
                  <a:srgbClr val="000000"/>
                </a:solidFill>
                <a:latin typeface="Open Sans"/>
              </a:rPr>
              <a:t>no </a:t>
            </a:r>
            <a:r>
              <a:rPr lang="en-US" sz="1400" b="1" i="1" dirty="0" err="1">
                <a:solidFill>
                  <a:srgbClr val="000000"/>
                </a:solidFill>
                <a:latin typeface="Open Sans"/>
              </a:rPr>
              <a:t>están</a:t>
            </a:r>
            <a:r>
              <a:rPr lang="en-US" sz="1400" b="1" i="1" dirty="0">
                <a:solidFill>
                  <a:srgbClr val="000000"/>
                </a:solidFill>
                <a:latin typeface="Open Sans"/>
              </a:rPr>
              <a:t> </a:t>
            </a:r>
            <a:r>
              <a:rPr lang="en-US" sz="1400" b="1" i="1" dirty="0" err="1">
                <a:solidFill>
                  <a:srgbClr val="000000"/>
                </a:solidFill>
                <a:latin typeface="Open Sans"/>
              </a:rPr>
              <a:t>Registrados</a:t>
            </a:r>
            <a:r>
              <a:rPr lang="en-US" sz="1400" b="1" i="1" dirty="0">
                <a:solidFill>
                  <a:srgbClr val="000000"/>
                </a:solidFill>
                <a:latin typeface="Open Sans"/>
              </a:rPr>
              <a:t> ante la </a:t>
            </a:r>
            <a:r>
              <a:rPr lang="en-US" sz="1400" b="1" i="1" dirty="0" err="1">
                <a:solidFill>
                  <a:srgbClr val="000000"/>
                </a:solidFill>
                <a:latin typeface="Open Sans"/>
              </a:rPr>
              <a:t>Superintendencia</a:t>
            </a:r>
            <a:r>
              <a:rPr lang="en-US" sz="1400" b="1" i="1" dirty="0">
                <a:solidFill>
                  <a:srgbClr val="000000"/>
                </a:solidFill>
                <a:latin typeface="Open Sans"/>
              </a:rPr>
              <a:t> </a:t>
            </a:r>
            <a:r>
              <a:rPr lang="en-US" sz="1400" b="1" i="1" dirty="0" err="1">
                <a:solidFill>
                  <a:srgbClr val="000000"/>
                </a:solidFill>
                <a:latin typeface="Open Sans"/>
              </a:rPr>
              <a:t>Financiera</a:t>
            </a:r>
            <a:r>
              <a:rPr lang="en-US" sz="1400" b="1" i="1" dirty="0">
                <a:solidFill>
                  <a:srgbClr val="000000"/>
                </a:solidFill>
                <a:latin typeface="Open Sans"/>
              </a:rPr>
              <a:t> de Colombia, y no se </a:t>
            </a:r>
            <a:r>
              <a:rPr lang="en-US" sz="1400" b="1" i="1" dirty="0" err="1">
                <a:solidFill>
                  <a:srgbClr val="000000"/>
                </a:solidFill>
                <a:latin typeface="Open Sans"/>
              </a:rPr>
              <a:t>evidencia</a:t>
            </a:r>
            <a:r>
              <a:rPr lang="en-US" sz="1400" b="1" i="1" dirty="0">
                <a:solidFill>
                  <a:srgbClr val="000000"/>
                </a:solidFill>
                <a:latin typeface="Open Sans"/>
              </a:rPr>
              <a:t> que </a:t>
            </a:r>
            <a:r>
              <a:rPr lang="en-US" sz="1400" b="1" i="1" dirty="0" err="1">
                <a:solidFill>
                  <a:srgbClr val="000000"/>
                </a:solidFill>
                <a:latin typeface="Open Sans"/>
              </a:rPr>
              <a:t>constituyan</a:t>
            </a:r>
            <a:r>
              <a:rPr lang="en-US" sz="1400" b="1" i="1" dirty="0">
                <a:solidFill>
                  <a:srgbClr val="000000"/>
                </a:solidFill>
                <a:latin typeface="Open Sans"/>
              </a:rPr>
              <a:t> las </a:t>
            </a:r>
            <a:r>
              <a:rPr lang="en-US" sz="1400" b="1" i="1" dirty="0" err="1">
                <a:solidFill>
                  <a:srgbClr val="000000"/>
                </a:solidFill>
                <a:latin typeface="Open Sans"/>
              </a:rPr>
              <a:t>Reservas</a:t>
            </a:r>
            <a:r>
              <a:rPr lang="en-US" sz="1400" b="1" i="1" dirty="0">
                <a:solidFill>
                  <a:srgbClr val="000000"/>
                </a:solidFill>
                <a:latin typeface="Open Sans"/>
              </a:rPr>
              <a:t> </a:t>
            </a:r>
            <a:r>
              <a:rPr lang="en-US" sz="1400" b="1" i="1" dirty="0" err="1">
                <a:solidFill>
                  <a:srgbClr val="000000"/>
                </a:solidFill>
                <a:latin typeface="Open Sans"/>
              </a:rPr>
              <a:t>Técnicas</a:t>
            </a:r>
            <a:r>
              <a:rPr lang="en-US" sz="1400" b="1" i="1" dirty="0">
                <a:solidFill>
                  <a:srgbClr val="000000"/>
                </a:solidFill>
                <a:latin typeface="Open Sans"/>
              </a:rPr>
              <a:t> </a:t>
            </a:r>
            <a:r>
              <a:rPr lang="en-US" sz="1400" dirty="0">
                <a:solidFill>
                  <a:srgbClr val="000000"/>
                </a:solidFill>
                <a:latin typeface="Open Sans"/>
              </a:rPr>
              <a:t>para responder </a:t>
            </a:r>
            <a:r>
              <a:rPr lang="en-US" sz="1400" dirty="0" err="1">
                <a:solidFill>
                  <a:srgbClr val="000000"/>
                </a:solidFill>
                <a:latin typeface="Open Sans"/>
              </a:rPr>
              <a:t>por</a:t>
            </a:r>
            <a:r>
              <a:rPr lang="en-US" sz="1400" dirty="0">
                <a:solidFill>
                  <a:srgbClr val="000000"/>
                </a:solidFill>
                <a:latin typeface="Open Sans"/>
              </a:rPr>
              <a:t> </a:t>
            </a:r>
            <a:r>
              <a:rPr lang="en-US" sz="1400" dirty="0" err="1">
                <a:solidFill>
                  <a:srgbClr val="000000"/>
                </a:solidFill>
                <a:latin typeface="Open Sans"/>
              </a:rPr>
              <a:t>los</a:t>
            </a:r>
            <a:r>
              <a:rPr lang="en-US" sz="1400" dirty="0">
                <a:solidFill>
                  <a:srgbClr val="000000"/>
                </a:solidFill>
                <a:latin typeface="Open Sans"/>
              </a:rPr>
              <a:t> </a:t>
            </a:r>
            <a:r>
              <a:rPr lang="en-US" sz="1400" dirty="0" err="1">
                <a:solidFill>
                  <a:srgbClr val="000000"/>
                </a:solidFill>
                <a:latin typeface="Open Sans"/>
              </a:rPr>
              <a:t>siniestros</a:t>
            </a:r>
            <a:r>
              <a:rPr lang="en-US" sz="1400" dirty="0">
                <a:solidFill>
                  <a:srgbClr val="000000"/>
                </a:solidFill>
                <a:latin typeface="Open Sans"/>
              </a:rPr>
              <a:t>.</a:t>
            </a:r>
          </a:p>
          <a:p>
            <a:pPr algn="just">
              <a:lnSpc>
                <a:spcPts val="1521"/>
              </a:lnSpc>
            </a:pPr>
            <a:endParaRPr lang="en-US" sz="1400" dirty="0">
              <a:solidFill>
                <a:srgbClr val="000000"/>
              </a:solidFill>
              <a:latin typeface="Open Sans"/>
            </a:endParaRPr>
          </a:p>
          <a:p>
            <a:pPr marL="234719" lvl="1" indent="-117359" algn="just">
              <a:lnSpc>
                <a:spcPts val="1521"/>
              </a:lnSpc>
              <a:buFont typeface="Arial"/>
              <a:buChar char="•"/>
            </a:pPr>
            <a:r>
              <a:rPr lang="en-US" sz="1400" dirty="0">
                <a:solidFill>
                  <a:srgbClr val="000000"/>
                </a:solidFill>
                <a:latin typeface="Open Sans"/>
              </a:rPr>
              <a:t>El valor de </a:t>
            </a:r>
            <a:r>
              <a:rPr lang="en-US" sz="1400" b="1" i="1" dirty="0">
                <a:solidFill>
                  <a:srgbClr val="000000"/>
                </a:solidFill>
                <a:latin typeface="Open Sans"/>
              </a:rPr>
              <a:t>la prima de </a:t>
            </a:r>
            <a:r>
              <a:rPr lang="en-US" sz="1400" b="1" i="1" dirty="0" err="1">
                <a:solidFill>
                  <a:srgbClr val="000000"/>
                </a:solidFill>
                <a:latin typeface="Open Sans"/>
              </a:rPr>
              <a:t>seguro</a:t>
            </a:r>
            <a:r>
              <a:rPr lang="en-US" sz="1400" b="1" i="1" dirty="0">
                <a:solidFill>
                  <a:srgbClr val="000000"/>
                </a:solidFill>
                <a:latin typeface="Open Sans"/>
              </a:rPr>
              <a:t> </a:t>
            </a:r>
            <a:r>
              <a:rPr lang="en-US" sz="1400" b="1" i="1" dirty="0" err="1">
                <a:solidFill>
                  <a:srgbClr val="000000"/>
                </a:solidFill>
                <a:latin typeface="Open Sans"/>
              </a:rPr>
              <a:t>está</a:t>
            </a:r>
            <a:r>
              <a:rPr lang="en-US" sz="1400" b="1" i="1" dirty="0">
                <a:solidFill>
                  <a:srgbClr val="000000"/>
                </a:solidFill>
                <a:latin typeface="Open Sans"/>
              </a:rPr>
              <a:t> </a:t>
            </a:r>
            <a:r>
              <a:rPr lang="en-US" sz="1400" b="1" i="1" dirty="0" err="1">
                <a:solidFill>
                  <a:srgbClr val="000000"/>
                </a:solidFill>
                <a:latin typeface="Open Sans"/>
              </a:rPr>
              <a:t>incluido</a:t>
            </a:r>
            <a:r>
              <a:rPr lang="en-US" sz="1400" b="1" i="1" dirty="0">
                <a:solidFill>
                  <a:srgbClr val="000000"/>
                </a:solidFill>
                <a:latin typeface="Open Sans"/>
              </a:rPr>
              <a:t> </a:t>
            </a:r>
            <a:r>
              <a:rPr lang="en-US" sz="1400" b="1" i="1" dirty="0" err="1">
                <a:solidFill>
                  <a:srgbClr val="000000"/>
                </a:solidFill>
                <a:latin typeface="Open Sans"/>
              </a:rPr>
              <a:t>en</a:t>
            </a:r>
            <a:r>
              <a:rPr lang="en-US" sz="1400" b="1" i="1" dirty="0">
                <a:solidFill>
                  <a:srgbClr val="000000"/>
                </a:solidFill>
                <a:latin typeface="Open Sans"/>
              </a:rPr>
              <a:t> la canasta de </a:t>
            </a:r>
            <a:r>
              <a:rPr lang="en-US" sz="1400" b="1" i="1" dirty="0" err="1">
                <a:solidFill>
                  <a:srgbClr val="000000"/>
                </a:solidFill>
                <a:latin typeface="Open Sans"/>
              </a:rPr>
              <a:t>costos</a:t>
            </a:r>
            <a:r>
              <a:rPr lang="en-US" sz="1400" b="1" i="1" dirty="0">
                <a:solidFill>
                  <a:srgbClr val="000000"/>
                </a:solidFill>
                <a:latin typeface="Open Sans"/>
              </a:rPr>
              <a:t> del </a:t>
            </a:r>
            <a:r>
              <a:rPr lang="en-US" sz="1400" b="1" i="1" dirty="0" err="1">
                <a:solidFill>
                  <a:srgbClr val="000000"/>
                </a:solidFill>
                <a:latin typeface="Open Sans"/>
              </a:rPr>
              <a:t>contrato</a:t>
            </a:r>
            <a:r>
              <a:rPr lang="en-US" sz="1400" b="1" i="1" dirty="0">
                <a:solidFill>
                  <a:srgbClr val="000000"/>
                </a:solidFill>
                <a:latin typeface="Open Sans"/>
              </a:rPr>
              <a:t> de </a:t>
            </a:r>
            <a:r>
              <a:rPr lang="en-US" sz="1400" b="1" i="1" dirty="0" err="1">
                <a:solidFill>
                  <a:srgbClr val="000000"/>
                </a:solidFill>
                <a:latin typeface="Open Sans"/>
              </a:rPr>
              <a:t>transporte</a:t>
            </a:r>
            <a:r>
              <a:rPr lang="en-US" sz="1400" b="1" i="1" dirty="0">
                <a:solidFill>
                  <a:srgbClr val="000000"/>
                </a:solidFill>
                <a:latin typeface="Open Sans"/>
              </a:rPr>
              <a:t>, es </a:t>
            </a:r>
            <a:r>
              <a:rPr lang="en-US" sz="1400" b="1" i="1" dirty="0" err="1">
                <a:solidFill>
                  <a:srgbClr val="000000"/>
                </a:solidFill>
                <a:latin typeface="Open Sans"/>
              </a:rPr>
              <a:t>decir</a:t>
            </a:r>
            <a:r>
              <a:rPr lang="en-US" sz="1400" b="1" i="1" dirty="0">
                <a:solidFill>
                  <a:srgbClr val="000000"/>
                </a:solidFill>
                <a:latin typeface="Open Sans"/>
              </a:rPr>
              <a:t> que la </a:t>
            </a:r>
            <a:r>
              <a:rPr lang="en-US" sz="1400" b="1" i="1" dirty="0" err="1">
                <a:solidFill>
                  <a:srgbClr val="000000"/>
                </a:solidFill>
                <a:latin typeface="Open Sans"/>
              </a:rPr>
              <a:t>paga</a:t>
            </a:r>
            <a:r>
              <a:rPr lang="en-US" sz="1400" b="1" i="1" dirty="0">
                <a:solidFill>
                  <a:srgbClr val="000000"/>
                </a:solidFill>
                <a:latin typeface="Open Sans"/>
              </a:rPr>
              <a:t> </a:t>
            </a:r>
            <a:r>
              <a:rPr lang="en-US" sz="1400" b="1" i="1" dirty="0" err="1">
                <a:solidFill>
                  <a:srgbClr val="000000"/>
                </a:solidFill>
                <a:latin typeface="Open Sans"/>
              </a:rPr>
              <a:t>el</a:t>
            </a:r>
            <a:r>
              <a:rPr lang="en-US" sz="1400" b="1" i="1" dirty="0">
                <a:solidFill>
                  <a:srgbClr val="000000"/>
                </a:solidFill>
                <a:latin typeface="Open Sans"/>
              </a:rPr>
              <a:t> </a:t>
            </a:r>
            <a:r>
              <a:rPr lang="en-US" sz="1400" b="1" i="1" dirty="0" err="1">
                <a:solidFill>
                  <a:srgbClr val="000000"/>
                </a:solidFill>
                <a:latin typeface="Open Sans"/>
              </a:rPr>
              <a:t>usuario</a:t>
            </a:r>
            <a:r>
              <a:rPr lang="en-US" sz="1400" b="1" i="1" dirty="0">
                <a:solidFill>
                  <a:srgbClr val="000000"/>
                </a:solidFill>
                <a:latin typeface="Open Sans"/>
              </a:rPr>
              <a:t> del </a:t>
            </a:r>
            <a:r>
              <a:rPr lang="en-US" sz="1400" b="1" i="1" dirty="0" err="1">
                <a:solidFill>
                  <a:srgbClr val="000000"/>
                </a:solidFill>
                <a:latin typeface="Open Sans"/>
              </a:rPr>
              <a:t>servicio</a:t>
            </a:r>
            <a:r>
              <a:rPr lang="en-US" sz="1400" dirty="0">
                <a:solidFill>
                  <a:srgbClr val="000000"/>
                </a:solidFill>
                <a:latin typeface="Open Sans"/>
              </a:rPr>
              <a:t>, </a:t>
            </a:r>
            <a:r>
              <a:rPr lang="en-US" sz="1400" dirty="0" err="1">
                <a:solidFill>
                  <a:srgbClr val="000000"/>
                </a:solidFill>
                <a:latin typeface="Open Sans"/>
              </a:rPr>
              <a:t>por</a:t>
            </a:r>
            <a:r>
              <a:rPr lang="en-US" sz="1400" dirty="0">
                <a:solidFill>
                  <a:srgbClr val="000000"/>
                </a:solidFill>
                <a:latin typeface="Open Sans"/>
              </a:rPr>
              <a:t> lo tanto, no </a:t>
            </a:r>
            <a:r>
              <a:rPr lang="en-US" sz="1400" dirty="0" err="1">
                <a:solidFill>
                  <a:srgbClr val="000000"/>
                </a:solidFill>
                <a:latin typeface="Open Sans"/>
              </a:rPr>
              <a:t>debe</a:t>
            </a:r>
            <a:r>
              <a:rPr lang="en-US" sz="1400" dirty="0">
                <a:solidFill>
                  <a:srgbClr val="000000"/>
                </a:solidFill>
                <a:latin typeface="Open Sans"/>
              </a:rPr>
              <a:t> </a:t>
            </a:r>
            <a:r>
              <a:rPr lang="en-US" sz="1400" dirty="0" err="1">
                <a:solidFill>
                  <a:srgbClr val="000000"/>
                </a:solidFill>
                <a:latin typeface="Open Sans"/>
              </a:rPr>
              <a:t>haber</a:t>
            </a:r>
            <a:r>
              <a:rPr lang="en-US" sz="1400" dirty="0">
                <a:solidFill>
                  <a:srgbClr val="000000"/>
                </a:solidFill>
                <a:latin typeface="Open Sans"/>
              </a:rPr>
              <a:t> </a:t>
            </a:r>
            <a:r>
              <a:rPr lang="en-US" sz="1400" dirty="0" err="1">
                <a:solidFill>
                  <a:srgbClr val="000000"/>
                </a:solidFill>
                <a:latin typeface="Open Sans"/>
              </a:rPr>
              <a:t>limitación</a:t>
            </a:r>
            <a:r>
              <a:rPr lang="en-US" sz="1400" dirty="0">
                <a:solidFill>
                  <a:srgbClr val="000000"/>
                </a:solidFill>
                <a:latin typeface="Open Sans"/>
              </a:rPr>
              <a:t> </a:t>
            </a:r>
            <a:r>
              <a:rPr lang="en-US" sz="1400" dirty="0" err="1">
                <a:solidFill>
                  <a:srgbClr val="000000"/>
                </a:solidFill>
                <a:latin typeface="Open Sans"/>
              </a:rPr>
              <a:t>en</a:t>
            </a:r>
            <a:r>
              <a:rPr lang="en-US" sz="1400" dirty="0">
                <a:solidFill>
                  <a:srgbClr val="000000"/>
                </a:solidFill>
                <a:latin typeface="Open Sans"/>
              </a:rPr>
              <a:t> la </a:t>
            </a:r>
            <a:r>
              <a:rPr lang="en-US" sz="1400" dirty="0" err="1">
                <a:solidFill>
                  <a:srgbClr val="000000"/>
                </a:solidFill>
                <a:latin typeface="Open Sans"/>
              </a:rPr>
              <a:t>contratación</a:t>
            </a:r>
            <a:r>
              <a:rPr lang="en-US" sz="1400" dirty="0">
                <a:solidFill>
                  <a:srgbClr val="000000"/>
                </a:solidFill>
                <a:latin typeface="Open Sans"/>
              </a:rPr>
              <a:t> de </a:t>
            </a:r>
            <a:r>
              <a:rPr lang="en-US" sz="1400" dirty="0" err="1">
                <a:solidFill>
                  <a:srgbClr val="000000"/>
                </a:solidFill>
                <a:latin typeface="Open Sans"/>
              </a:rPr>
              <a:t>los</a:t>
            </a:r>
            <a:r>
              <a:rPr lang="en-US" sz="1400" dirty="0">
                <a:solidFill>
                  <a:srgbClr val="000000"/>
                </a:solidFill>
                <a:latin typeface="Open Sans"/>
              </a:rPr>
              <a:t> </a:t>
            </a:r>
            <a:r>
              <a:rPr lang="en-US" sz="1400" dirty="0" err="1">
                <a:solidFill>
                  <a:srgbClr val="000000"/>
                </a:solidFill>
                <a:latin typeface="Open Sans"/>
              </a:rPr>
              <a:t>seguros</a:t>
            </a:r>
            <a:r>
              <a:rPr lang="en-US" sz="1400" dirty="0">
                <a:solidFill>
                  <a:srgbClr val="000000"/>
                </a:solidFill>
                <a:latin typeface="Open Sans"/>
              </a:rPr>
              <a:t> </a:t>
            </a:r>
            <a:r>
              <a:rPr lang="en-US" sz="1400" dirty="0" err="1">
                <a:solidFill>
                  <a:srgbClr val="000000"/>
                </a:solidFill>
                <a:latin typeface="Open Sans"/>
              </a:rPr>
              <a:t>obligatorios</a:t>
            </a:r>
            <a:r>
              <a:rPr lang="en-US" sz="1400" dirty="0">
                <a:solidFill>
                  <a:srgbClr val="000000"/>
                </a:solidFill>
                <a:latin typeface="Open Sans"/>
              </a:rPr>
              <a:t> de RRC y RCE.</a:t>
            </a:r>
          </a:p>
          <a:p>
            <a:pPr algn="just">
              <a:lnSpc>
                <a:spcPts val="1521"/>
              </a:lnSpc>
            </a:pPr>
            <a:endParaRPr lang="en-US" sz="1400" dirty="0">
              <a:solidFill>
                <a:srgbClr val="000000"/>
              </a:solidFill>
              <a:latin typeface="Open Sans"/>
            </a:endParaRPr>
          </a:p>
        </p:txBody>
      </p:sp>
      <p:sp>
        <p:nvSpPr>
          <p:cNvPr id="13" name="Freeform 13"/>
          <p:cNvSpPr/>
          <p:nvPr/>
        </p:nvSpPr>
        <p:spPr>
          <a:xfrm>
            <a:off x="8697411" y="1320480"/>
            <a:ext cx="1305906" cy="990989"/>
          </a:xfrm>
          <a:custGeom>
            <a:avLst/>
            <a:gdLst/>
            <a:ahLst/>
            <a:cxnLst/>
            <a:rect l="l" t="t" r="r" b="b"/>
            <a:pathLst>
              <a:path w="2111735" h="2191423">
                <a:moveTo>
                  <a:pt x="0" y="0"/>
                </a:moveTo>
                <a:lnTo>
                  <a:pt x="2111735" y="0"/>
                </a:lnTo>
                <a:lnTo>
                  <a:pt x="2111735" y="2191423"/>
                </a:lnTo>
                <a:lnTo>
                  <a:pt x="0" y="2191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ES_tradnl" sz="1200"/>
          </a:p>
        </p:txBody>
      </p:sp>
      <p:sp>
        <p:nvSpPr>
          <p:cNvPr id="17" name="TextBox 17"/>
          <p:cNvSpPr txBox="1"/>
          <p:nvPr/>
        </p:nvSpPr>
        <p:spPr>
          <a:xfrm>
            <a:off x="4952225" y="6579019"/>
            <a:ext cx="2397621" cy="238720"/>
          </a:xfrm>
          <a:prstGeom prst="rect">
            <a:avLst/>
          </a:prstGeom>
        </p:spPr>
        <p:txBody>
          <a:bodyPr lIns="0" tIns="0" rIns="0" bIns="0" rtlCol="0" anchor="t">
            <a:spAutoFit/>
          </a:bodyPr>
          <a:lstStyle/>
          <a:p>
            <a:pPr algn="ctr">
              <a:lnSpc>
                <a:spcPts val="1960"/>
              </a:lnSpc>
            </a:pPr>
            <a:r>
              <a:rPr lang="en-US" sz="1400">
                <a:solidFill>
                  <a:srgbClr val="F8F7F7"/>
                </a:solidFill>
                <a:latin typeface="Open Sans"/>
              </a:rPr>
              <a:t>www.supertransporte.gov.co</a:t>
            </a:r>
          </a:p>
        </p:txBody>
      </p:sp>
      <p:sp>
        <p:nvSpPr>
          <p:cNvPr id="20" name="TextBox 20"/>
          <p:cNvSpPr txBox="1"/>
          <p:nvPr/>
        </p:nvSpPr>
        <p:spPr>
          <a:xfrm>
            <a:off x="1942572" y="1354399"/>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1</a:t>
            </a:r>
          </a:p>
        </p:txBody>
      </p:sp>
      <p:sp>
        <p:nvSpPr>
          <p:cNvPr id="21" name="TextBox 21"/>
          <p:cNvSpPr txBox="1"/>
          <p:nvPr/>
        </p:nvSpPr>
        <p:spPr>
          <a:xfrm>
            <a:off x="2900847" y="2418221"/>
            <a:ext cx="177291" cy="409792"/>
          </a:xfrm>
          <a:prstGeom prst="rect">
            <a:avLst/>
          </a:prstGeom>
        </p:spPr>
        <p:txBody>
          <a:bodyPr lIns="0" tIns="0" rIns="0" bIns="0" rtlCol="0" anchor="t">
            <a:spAutoFit/>
          </a:bodyPr>
          <a:lstStyle/>
          <a:p>
            <a:pPr algn="ctr">
              <a:lnSpc>
                <a:spcPts val="3424"/>
              </a:lnSpc>
            </a:pPr>
            <a:r>
              <a:rPr lang="en-US" sz="2445">
                <a:solidFill>
                  <a:srgbClr val="FFFFFF"/>
                </a:solidFill>
                <a:latin typeface="Open Sans Bold"/>
              </a:rPr>
              <a:t>2</a:t>
            </a:r>
          </a:p>
        </p:txBody>
      </p:sp>
      <p:sp>
        <p:nvSpPr>
          <p:cNvPr id="22" name="TextBox 22"/>
          <p:cNvSpPr txBox="1"/>
          <p:nvPr/>
        </p:nvSpPr>
        <p:spPr>
          <a:xfrm>
            <a:off x="508509" y="2202693"/>
            <a:ext cx="177291" cy="409792"/>
          </a:xfrm>
          <a:prstGeom prst="rect">
            <a:avLst/>
          </a:prstGeom>
        </p:spPr>
        <p:txBody>
          <a:bodyPr lIns="0" tIns="0" rIns="0" bIns="0" rtlCol="0" anchor="t">
            <a:spAutoFit/>
          </a:bodyPr>
          <a:lstStyle/>
          <a:p>
            <a:pPr algn="ctr">
              <a:lnSpc>
                <a:spcPts val="3424"/>
              </a:lnSpc>
            </a:pPr>
            <a:r>
              <a:rPr lang="en-US" sz="2445" dirty="0">
                <a:solidFill>
                  <a:srgbClr val="FFFFFF"/>
                </a:solidFill>
                <a:latin typeface="Open Sans Bold"/>
              </a:rPr>
              <a:t>5</a:t>
            </a:r>
          </a:p>
        </p:txBody>
      </p:sp>
      <p:grpSp>
        <p:nvGrpSpPr>
          <p:cNvPr id="23" name="Group 23"/>
          <p:cNvGrpSpPr/>
          <p:nvPr/>
        </p:nvGrpSpPr>
        <p:grpSpPr>
          <a:xfrm>
            <a:off x="5871990" y="2321114"/>
            <a:ext cx="6089043" cy="3987539"/>
            <a:chOff x="0" y="-57150"/>
            <a:chExt cx="1335933" cy="1575324"/>
          </a:xfrm>
        </p:grpSpPr>
        <p:sp>
          <p:nvSpPr>
            <p:cNvPr id="24" name="Freeform 24"/>
            <p:cNvSpPr/>
            <p:nvPr/>
          </p:nvSpPr>
          <p:spPr>
            <a:xfrm>
              <a:off x="0" y="0"/>
              <a:ext cx="1335933" cy="1518174"/>
            </a:xfrm>
            <a:custGeom>
              <a:avLst/>
              <a:gdLst/>
              <a:ahLst/>
              <a:cxnLst/>
              <a:rect l="l" t="t" r="r" b="b"/>
              <a:pathLst>
                <a:path w="1294951" h="1253877">
                  <a:moveTo>
                    <a:pt x="0" y="0"/>
                  </a:moveTo>
                  <a:lnTo>
                    <a:pt x="1294951" y="0"/>
                  </a:lnTo>
                  <a:lnTo>
                    <a:pt x="1294951" y="1253877"/>
                  </a:lnTo>
                  <a:lnTo>
                    <a:pt x="0" y="1253877"/>
                  </a:lnTo>
                  <a:close/>
                </a:path>
              </a:pathLst>
            </a:custGeom>
            <a:solidFill>
              <a:srgbClr val="000000">
                <a:alpha val="0"/>
              </a:srgbClr>
            </a:solidFill>
            <a:ln w="47625" cap="sq">
              <a:solidFill>
                <a:srgbClr val="3C6CB2"/>
              </a:solidFill>
              <a:prstDash val="solid"/>
              <a:miter/>
            </a:ln>
          </p:spPr>
          <p:txBody>
            <a:bodyPr/>
            <a:lstStyle/>
            <a:p>
              <a:endParaRPr lang="es-ES_tradnl" sz="1200"/>
            </a:p>
          </p:txBody>
        </p:sp>
        <p:sp>
          <p:nvSpPr>
            <p:cNvPr id="25" name="TextBox 25"/>
            <p:cNvSpPr txBox="1"/>
            <p:nvPr/>
          </p:nvSpPr>
          <p:spPr>
            <a:xfrm>
              <a:off x="0" y="-57150"/>
              <a:ext cx="1294951" cy="1311027"/>
            </a:xfrm>
            <a:prstGeom prst="rect">
              <a:avLst/>
            </a:prstGeom>
          </p:spPr>
          <p:txBody>
            <a:bodyPr lIns="33867" tIns="33867" rIns="33867" bIns="33867" rtlCol="0" anchor="ctr"/>
            <a:lstStyle/>
            <a:p>
              <a:pPr algn="ctr">
                <a:lnSpc>
                  <a:spcPts val="2136"/>
                </a:lnSpc>
              </a:pPr>
              <a:endParaRPr sz="1200"/>
            </a:p>
          </p:txBody>
        </p:sp>
      </p:grpSp>
      <p:sp>
        <p:nvSpPr>
          <p:cNvPr id="26" name="TextBox 26"/>
          <p:cNvSpPr txBox="1"/>
          <p:nvPr/>
        </p:nvSpPr>
        <p:spPr>
          <a:xfrm>
            <a:off x="5980346" y="2643391"/>
            <a:ext cx="5636938" cy="3718967"/>
          </a:xfrm>
          <a:prstGeom prst="rect">
            <a:avLst/>
          </a:prstGeom>
        </p:spPr>
        <p:txBody>
          <a:bodyPr wrap="square" lIns="0" tIns="0" rIns="0" bIns="0" rtlCol="0" anchor="t">
            <a:spAutoFit/>
          </a:bodyPr>
          <a:lstStyle/>
          <a:p>
            <a:pPr algn="ctr">
              <a:lnSpc>
                <a:spcPts val="1880"/>
              </a:lnSpc>
            </a:pPr>
            <a:r>
              <a:rPr lang="en-US" sz="3200" b="1" dirty="0" err="1">
                <a:solidFill>
                  <a:srgbClr val="000000"/>
                </a:solidFill>
                <a:latin typeface="Open Sans Bold"/>
              </a:rPr>
              <a:t>Acciones</a:t>
            </a:r>
            <a:endParaRPr lang="en-US" sz="1600" b="1" dirty="0">
              <a:solidFill>
                <a:srgbClr val="000000"/>
              </a:solidFill>
              <a:latin typeface="Open Sans Bold"/>
            </a:endParaRPr>
          </a:p>
          <a:p>
            <a:pPr algn="ctr">
              <a:lnSpc>
                <a:spcPts val="1880"/>
              </a:lnSpc>
            </a:pPr>
            <a:endParaRPr lang="en-US" sz="1600" b="1" dirty="0">
              <a:solidFill>
                <a:srgbClr val="000000"/>
              </a:solidFill>
              <a:latin typeface="Open Sans Bold"/>
            </a:endParaRPr>
          </a:p>
          <a:p>
            <a:pPr marL="275544" lvl="1" indent="-137772" algn="just">
              <a:lnSpc>
                <a:spcPts val="1787"/>
              </a:lnSpc>
              <a:buFont typeface="Arial"/>
              <a:buChar char="•"/>
            </a:pPr>
            <a:r>
              <a:rPr lang="en-US" sz="1600" dirty="0">
                <a:solidFill>
                  <a:srgbClr val="000000"/>
                </a:solidFill>
                <a:latin typeface="Open Sans"/>
              </a:rPr>
              <a:t>La </a:t>
            </a:r>
            <a:r>
              <a:rPr lang="en-US" sz="1600" dirty="0" err="1">
                <a:solidFill>
                  <a:srgbClr val="000000"/>
                </a:solidFill>
                <a:latin typeface="Open Sans"/>
              </a:rPr>
              <a:t>Superintendencia</a:t>
            </a:r>
            <a:r>
              <a:rPr lang="en-US" sz="1600" dirty="0">
                <a:solidFill>
                  <a:srgbClr val="000000"/>
                </a:solidFill>
                <a:latin typeface="Open Sans"/>
              </a:rPr>
              <a:t> de </a:t>
            </a:r>
            <a:r>
              <a:rPr lang="en-US" sz="1600" dirty="0" err="1">
                <a:solidFill>
                  <a:srgbClr val="000000"/>
                </a:solidFill>
                <a:latin typeface="Open Sans"/>
              </a:rPr>
              <a:t>Transporte</a:t>
            </a:r>
            <a:r>
              <a:rPr lang="en-US" sz="1600" dirty="0">
                <a:solidFill>
                  <a:srgbClr val="000000"/>
                </a:solidFill>
                <a:latin typeface="Open Sans"/>
              </a:rPr>
              <a:t> </a:t>
            </a:r>
            <a:r>
              <a:rPr lang="en-US" sz="1600" dirty="0" err="1">
                <a:solidFill>
                  <a:srgbClr val="000000"/>
                </a:solidFill>
                <a:latin typeface="Open Sans"/>
              </a:rPr>
              <a:t>adelantará</a:t>
            </a:r>
            <a:r>
              <a:rPr lang="en-US" sz="1600" dirty="0">
                <a:solidFill>
                  <a:srgbClr val="000000"/>
                </a:solidFill>
                <a:latin typeface="Open Sans"/>
              </a:rPr>
              <a:t> las </a:t>
            </a:r>
            <a:r>
              <a:rPr lang="en-US" sz="1600" b="1" i="1" u="sng" dirty="0" err="1">
                <a:solidFill>
                  <a:srgbClr val="000000"/>
                </a:solidFill>
                <a:latin typeface="Open Sans"/>
              </a:rPr>
              <a:t>actuaciones</a:t>
            </a:r>
            <a:r>
              <a:rPr lang="en-US" sz="1600" b="1" i="1" u="sng" dirty="0">
                <a:solidFill>
                  <a:srgbClr val="000000"/>
                </a:solidFill>
                <a:latin typeface="Open Sans"/>
              </a:rPr>
              <a:t> </a:t>
            </a:r>
            <a:r>
              <a:rPr lang="en-US" sz="1600" b="1" i="1" u="sng" dirty="0" err="1">
                <a:solidFill>
                  <a:srgbClr val="000000"/>
                </a:solidFill>
                <a:latin typeface="Open Sans"/>
              </a:rPr>
              <a:t>administrativas</a:t>
            </a:r>
            <a:r>
              <a:rPr lang="en-US" sz="1600" b="1" i="1" u="sng" dirty="0">
                <a:solidFill>
                  <a:srgbClr val="000000"/>
                </a:solidFill>
                <a:latin typeface="Open Sans"/>
              </a:rPr>
              <a:t> </a:t>
            </a:r>
            <a:r>
              <a:rPr lang="en-US" sz="1600" b="1" i="1" u="sng" dirty="0" err="1">
                <a:solidFill>
                  <a:srgbClr val="000000"/>
                </a:solidFill>
                <a:latin typeface="Open Sans"/>
              </a:rPr>
              <a:t>correspondientes</a:t>
            </a:r>
            <a:r>
              <a:rPr lang="en-US" sz="1600" b="1" i="1" u="sng" dirty="0">
                <a:solidFill>
                  <a:srgbClr val="000000"/>
                </a:solidFill>
                <a:latin typeface="Open Sans"/>
              </a:rPr>
              <a:t> </a:t>
            </a:r>
            <a:endParaRPr lang="en-US" sz="1600" b="1" dirty="0">
              <a:solidFill>
                <a:srgbClr val="000000"/>
              </a:solidFill>
              <a:latin typeface="Open Sans"/>
            </a:endParaRPr>
          </a:p>
          <a:p>
            <a:pPr marL="275544" lvl="1" indent="-137772" algn="just">
              <a:lnSpc>
                <a:spcPts val="1787"/>
              </a:lnSpc>
              <a:buFont typeface="Arial"/>
              <a:buChar char="•"/>
            </a:pPr>
            <a:endParaRPr lang="en-US" sz="1600" dirty="0">
              <a:solidFill>
                <a:srgbClr val="000000"/>
              </a:solidFill>
              <a:latin typeface="Open Sans"/>
            </a:endParaRPr>
          </a:p>
          <a:p>
            <a:pPr marL="275544" lvl="1" indent="-137772" algn="just">
              <a:lnSpc>
                <a:spcPts val="1787"/>
              </a:lnSpc>
              <a:buFont typeface="Arial"/>
              <a:buChar char="•"/>
            </a:pPr>
            <a:r>
              <a:rPr lang="en-US" sz="1600" dirty="0">
                <a:solidFill>
                  <a:srgbClr val="000000"/>
                </a:solidFill>
                <a:latin typeface="Open Sans"/>
              </a:rPr>
              <a:t>La </a:t>
            </a:r>
            <a:r>
              <a:rPr lang="en-US" sz="1600" dirty="0" err="1">
                <a:solidFill>
                  <a:srgbClr val="000000"/>
                </a:solidFill>
                <a:latin typeface="Open Sans"/>
              </a:rPr>
              <a:t>Superintendencia</a:t>
            </a:r>
            <a:r>
              <a:rPr lang="en-US" sz="1600" dirty="0">
                <a:solidFill>
                  <a:srgbClr val="000000"/>
                </a:solidFill>
                <a:latin typeface="Open Sans"/>
              </a:rPr>
              <a:t> de </a:t>
            </a:r>
            <a:r>
              <a:rPr lang="en-US" sz="1600" dirty="0" err="1">
                <a:solidFill>
                  <a:srgbClr val="000000"/>
                </a:solidFill>
                <a:latin typeface="Open Sans"/>
              </a:rPr>
              <a:t>Transporte</a:t>
            </a:r>
            <a:r>
              <a:rPr lang="en-US" sz="1600" dirty="0">
                <a:solidFill>
                  <a:srgbClr val="000000"/>
                </a:solidFill>
                <a:latin typeface="Open Sans"/>
              </a:rPr>
              <a:t> </a:t>
            </a:r>
            <a:r>
              <a:rPr lang="en-US" sz="1600" dirty="0" err="1">
                <a:solidFill>
                  <a:srgbClr val="000000"/>
                </a:solidFill>
                <a:latin typeface="Open Sans"/>
              </a:rPr>
              <a:t>adoptará</a:t>
            </a:r>
            <a:r>
              <a:rPr lang="en-US" sz="1600" dirty="0">
                <a:solidFill>
                  <a:srgbClr val="000000"/>
                </a:solidFill>
                <a:latin typeface="Open Sans"/>
              </a:rPr>
              <a:t> a </a:t>
            </a:r>
            <a:r>
              <a:rPr lang="en-US" sz="1600" dirty="0" err="1">
                <a:solidFill>
                  <a:srgbClr val="000000"/>
                </a:solidFill>
                <a:latin typeface="Open Sans"/>
              </a:rPr>
              <a:t>través</a:t>
            </a:r>
            <a:r>
              <a:rPr lang="en-US" sz="1600" dirty="0">
                <a:solidFill>
                  <a:srgbClr val="000000"/>
                </a:solidFill>
                <a:latin typeface="Open Sans"/>
              </a:rPr>
              <a:t> de </a:t>
            </a:r>
            <a:r>
              <a:rPr lang="en-US" sz="1600" dirty="0" err="1">
                <a:solidFill>
                  <a:srgbClr val="000000"/>
                </a:solidFill>
                <a:latin typeface="Open Sans"/>
              </a:rPr>
              <a:t>una</a:t>
            </a:r>
            <a:r>
              <a:rPr lang="en-US" sz="1600" dirty="0">
                <a:solidFill>
                  <a:srgbClr val="000000"/>
                </a:solidFill>
                <a:latin typeface="Open Sans"/>
              </a:rPr>
              <a:t> </a:t>
            </a:r>
            <a:r>
              <a:rPr lang="en-US" sz="1600" dirty="0" err="1">
                <a:solidFill>
                  <a:srgbClr val="000000"/>
                </a:solidFill>
                <a:latin typeface="Open Sans"/>
              </a:rPr>
              <a:t>resolución</a:t>
            </a:r>
            <a:r>
              <a:rPr lang="en-US" sz="1600" dirty="0">
                <a:solidFill>
                  <a:srgbClr val="000000"/>
                </a:solidFill>
                <a:latin typeface="Open Sans"/>
              </a:rPr>
              <a:t> la </a:t>
            </a:r>
            <a:r>
              <a:rPr lang="en-US" sz="1600" dirty="0" err="1">
                <a:solidFill>
                  <a:srgbClr val="000000"/>
                </a:solidFill>
                <a:latin typeface="Open Sans"/>
              </a:rPr>
              <a:t>metodología</a:t>
            </a:r>
            <a:r>
              <a:rPr lang="en-US" sz="1600" dirty="0">
                <a:solidFill>
                  <a:srgbClr val="000000"/>
                </a:solidFill>
                <a:latin typeface="Open Sans"/>
              </a:rPr>
              <a:t> e </a:t>
            </a:r>
            <a:r>
              <a:rPr lang="en-US" sz="1600" dirty="0" err="1">
                <a:solidFill>
                  <a:srgbClr val="000000"/>
                </a:solidFill>
                <a:latin typeface="Open Sans"/>
              </a:rPr>
              <a:t>implementación</a:t>
            </a:r>
            <a:r>
              <a:rPr lang="en-US" sz="1600" dirty="0">
                <a:solidFill>
                  <a:srgbClr val="000000"/>
                </a:solidFill>
                <a:latin typeface="Open Sans"/>
              </a:rPr>
              <a:t> de la. </a:t>
            </a:r>
          </a:p>
          <a:p>
            <a:pPr marL="275544" lvl="1" indent="-137772" algn="just">
              <a:lnSpc>
                <a:spcPts val="1787"/>
              </a:lnSpc>
              <a:buFont typeface="Arial"/>
              <a:buChar char="•"/>
            </a:pPr>
            <a:r>
              <a:rPr lang="en-US" sz="1600" b="1" i="1" u="sng" dirty="0" err="1">
                <a:solidFill>
                  <a:srgbClr val="000000"/>
                </a:solidFill>
                <a:latin typeface="Open Sans"/>
              </a:rPr>
              <a:t>solución</a:t>
            </a:r>
            <a:r>
              <a:rPr lang="en-US" sz="1600" b="1" i="1" u="sng" dirty="0">
                <a:solidFill>
                  <a:srgbClr val="000000"/>
                </a:solidFill>
                <a:latin typeface="Open Sans"/>
              </a:rPr>
              <a:t> </a:t>
            </a:r>
            <a:r>
              <a:rPr lang="en-US" sz="1600" b="1" i="1" u="sng" dirty="0" err="1">
                <a:solidFill>
                  <a:srgbClr val="000000"/>
                </a:solidFill>
                <a:latin typeface="Open Sans"/>
              </a:rPr>
              <a:t>tecnológica</a:t>
            </a:r>
            <a:r>
              <a:rPr lang="en-US" sz="1600" b="1" i="1" u="sng" dirty="0">
                <a:solidFill>
                  <a:srgbClr val="000000"/>
                </a:solidFill>
                <a:latin typeface="Open Sans"/>
              </a:rPr>
              <a:t> que </a:t>
            </a:r>
            <a:r>
              <a:rPr lang="en-US" sz="1600" b="1" i="1" u="sng" dirty="0" err="1">
                <a:solidFill>
                  <a:srgbClr val="000000"/>
                </a:solidFill>
                <a:latin typeface="Open Sans"/>
              </a:rPr>
              <a:t>permita</a:t>
            </a:r>
            <a:r>
              <a:rPr lang="en-US" sz="1600" b="1" i="1" u="sng" dirty="0">
                <a:solidFill>
                  <a:srgbClr val="000000"/>
                </a:solidFill>
                <a:latin typeface="Open Sans"/>
              </a:rPr>
              <a:t> </a:t>
            </a:r>
            <a:r>
              <a:rPr lang="en-US" sz="1600" b="1" i="1" u="sng" dirty="0" err="1">
                <a:solidFill>
                  <a:srgbClr val="000000"/>
                </a:solidFill>
                <a:latin typeface="Open Sans"/>
              </a:rPr>
              <a:t>el</a:t>
            </a:r>
            <a:r>
              <a:rPr lang="en-US" sz="1600" b="1" i="1" u="sng" dirty="0">
                <a:solidFill>
                  <a:srgbClr val="000000"/>
                </a:solidFill>
                <a:latin typeface="Open Sans"/>
              </a:rPr>
              <a:t> </a:t>
            </a:r>
            <a:r>
              <a:rPr lang="en-US" sz="1600" b="1" i="1" u="sng" dirty="0" err="1">
                <a:solidFill>
                  <a:srgbClr val="000000"/>
                </a:solidFill>
                <a:latin typeface="Open Sans"/>
              </a:rPr>
              <a:t>registro</a:t>
            </a:r>
            <a:r>
              <a:rPr lang="en-US" sz="1600" b="1" i="1" u="sng" dirty="0">
                <a:solidFill>
                  <a:srgbClr val="000000"/>
                </a:solidFill>
                <a:latin typeface="Open Sans"/>
              </a:rPr>
              <a:t> y </a:t>
            </a:r>
            <a:r>
              <a:rPr lang="en-US" sz="1600" b="1" i="1" u="sng" dirty="0" err="1">
                <a:solidFill>
                  <a:srgbClr val="000000"/>
                </a:solidFill>
                <a:latin typeface="Open Sans"/>
              </a:rPr>
              <a:t>actualización</a:t>
            </a:r>
            <a:r>
              <a:rPr lang="en-US" sz="1600" b="1" i="1" u="sng" dirty="0">
                <a:solidFill>
                  <a:srgbClr val="000000"/>
                </a:solidFill>
                <a:latin typeface="Open Sans"/>
              </a:rPr>
              <a:t> de las </a:t>
            </a:r>
            <a:r>
              <a:rPr lang="en-US" sz="1600" b="1" i="1" u="sng" dirty="0" err="1">
                <a:solidFill>
                  <a:srgbClr val="000000"/>
                </a:solidFill>
                <a:latin typeface="Open Sans"/>
              </a:rPr>
              <a:t>pólizas</a:t>
            </a:r>
            <a:endParaRPr lang="en-US" sz="1600" b="1" i="1" u="sng" dirty="0">
              <a:solidFill>
                <a:srgbClr val="000000"/>
              </a:solidFill>
              <a:latin typeface="Open Sans"/>
            </a:endParaRPr>
          </a:p>
          <a:p>
            <a:pPr marL="275544" lvl="1" indent="-137772" algn="just">
              <a:lnSpc>
                <a:spcPts val="1787"/>
              </a:lnSpc>
              <a:buFont typeface="Arial"/>
              <a:buChar char="•"/>
            </a:pPr>
            <a:endParaRPr lang="en-US" sz="1600" dirty="0">
              <a:solidFill>
                <a:srgbClr val="000000"/>
              </a:solidFill>
              <a:latin typeface="Open Sans"/>
            </a:endParaRPr>
          </a:p>
          <a:p>
            <a:pPr marL="880722" lvl="2" indent="-285750" algn="just">
              <a:lnSpc>
                <a:spcPts val="1787"/>
              </a:lnSpc>
              <a:buFont typeface="Wingdings" pitchFamily="2" charset="2"/>
              <a:buChar char="Ø"/>
            </a:pPr>
            <a:r>
              <a:rPr lang="en-US" sz="1600" b="1" dirty="0" err="1">
                <a:solidFill>
                  <a:srgbClr val="000000"/>
                </a:solidFill>
                <a:latin typeface="Open Sans"/>
              </a:rPr>
              <a:t>Marzo</a:t>
            </a:r>
            <a:r>
              <a:rPr lang="en-US" sz="1600" b="1" dirty="0">
                <a:solidFill>
                  <a:srgbClr val="000000"/>
                </a:solidFill>
                <a:latin typeface="Open Sans"/>
              </a:rPr>
              <a:t> 2024. </a:t>
            </a:r>
            <a:r>
              <a:rPr lang="en-US" sz="1600" dirty="0">
                <a:solidFill>
                  <a:srgbClr val="000000"/>
                </a:solidFill>
                <a:latin typeface="Open Sans"/>
              </a:rPr>
              <a:t>- </a:t>
            </a:r>
            <a:r>
              <a:rPr lang="en-US" sz="1600" dirty="0" err="1">
                <a:solidFill>
                  <a:srgbClr val="000000"/>
                </a:solidFill>
                <a:latin typeface="Open Sans"/>
              </a:rPr>
              <a:t>publicacion</a:t>
            </a:r>
            <a:r>
              <a:rPr lang="en-US" sz="1600" dirty="0">
                <a:solidFill>
                  <a:srgbClr val="000000"/>
                </a:solidFill>
                <a:latin typeface="Open Sans"/>
              </a:rPr>
              <a:t> </a:t>
            </a:r>
            <a:r>
              <a:rPr lang="en-US" sz="1600" dirty="0" err="1">
                <a:solidFill>
                  <a:srgbClr val="000000"/>
                </a:solidFill>
                <a:latin typeface="Open Sans"/>
              </a:rPr>
              <a:t>borrador</a:t>
            </a:r>
            <a:r>
              <a:rPr lang="en-US" sz="1600" dirty="0">
                <a:solidFill>
                  <a:srgbClr val="000000"/>
                </a:solidFill>
                <a:latin typeface="Open Sans"/>
              </a:rPr>
              <a:t> </a:t>
            </a:r>
            <a:r>
              <a:rPr lang="en-US" sz="1600" dirty="0" err="1">
                <a:solidFill>
                  <a:srgbClr val="000000"/>
                </a:solidFill>
                <a:latin typeface="Open Sans"/>
              </a:rPr>
              <a:t>resolucion</a:t>
            </a:r>
            <a:r>
              <a:rPr lang="en-US" sz="1600" dirty="0">
                <a:solidFill>
                  <a:srgbClr val="000000"/>
                </a:solidFill>
                <a:latin typeface="Open Sans"/>
              </a:rPr>
              <a:t> </a:t>
            </a:r>
            <a:r>
              <a:rPr lang="en-US" sz="1600" dirty="0" err="1">
                <a:solidFill>
                  <a:srgbClr val="000000"/>
                </a:solidFill>
                <a:latin typeface="Open Sans"/>
              </a:rPr>
              <a:t>polizas</a:t>
            </a:r>
            <a:endParaRPr lang="en-US" sz="1600" dirty="0">
              <a:solidFill>
                <a:srgbClr val="000000"/>
              </a:solidFill>
              <a:latin typeface="Open Sans"/>
            </a:endParaRPr>
          </a:p>
          <a:p>
            <a:pPr marL="880722" lvl="2" indent="-285750" algn="just">
              <a:lnSpc>
                <a:spcPts val="1787"/>
              </a:lnSpc>
              <a:buFont typeface="Wingdings" pitchFamily="2" charset="2"/>
              <a:buChar char="Ø"/>
            </a:pPr>
            <a:endParaRPr lang="en-US" sz="1600" dirty="0">
              <a:solidFill>
                <a:srgbClr val="000000"/>
              </a:solidFill>
              <a:latin typeface="Open Sans"/>
            </a:endParaRPr>
          </a:p>
          <a:p>
            <a:pPr marL="880722" lvl="2" indent="-285750" algn="just">
              <a:lnSpc>
                <a:spcPts val="1787"/>
              </a:lnSpc>
              <a:buFont typeface="Wingdings" pitchFamily="2" charset="2"/>
              <a:buChar char="Ø"/>
            </a:pPr>
            <a:r>
              <a:rPr lang="en-US" sz="1600" b="1" dirty="0">
                <a:solidFill>
                  <a:srgbClr val="000000"/>
                </a:solidFill>
                <a:latin typeface="Open Sans"/>
              </a:rPr>
              <a:t>Abril 2024 </a:t>
            </a:r>
            <a:r>
              <a:rPr lang="en-US" sz="1600" dirty="0">
                <a:solidFill>
                  <a:srgbClr val="000000"/>
                </a:solidFill>
                <a:latin typeface="Open Sans"/>
              </a:rPr>
              <a:t>– </a:t>
            </a:r>
            <a:r>
              <a:rPr lang="en-US" sz="1600" dirty="0" err="1">
                <a:solidFill>
                  <a:srgbClr val="000000"/>
                </a:solidFill>
                <a:latin typeface="Open Sans"/>
              </a:rPr>
              <a:t>Lanzamiento</a:t>
            </a:r>
            <a:r>
              <a:rPr lang="en-US" sz="1600" dirty="0">
                <a:solidFill>
                  <a:srgbClr val="000000"/>
                </a:solidFill>
                <a:latin typeface="Open Sans"/>
              </a:rPr>
              <a:t> </a:t>
            </a:r>
            <a:r>
              <a:rPr lang="en-US" sz="1600" dirty="0" err="1">
                <a:solidFill>
                  <a:srgbClr val="000000"/>
                </a:solidFill>
                <a:latin typeface="Open Sans"/>
              </a:rPr>
              <a:t>solucion</a:t>
            </a:r>
            <a:r>
              <a:rPr lang="en-US" sz="1600" dirty="0">
                <a:solidFill>
                  <a:srgbClr val="000000"/>
                </a:solidFill>
                <a:latin typeface="Open Sans"/>
              </a:rPr>
              <a:t> </a:t>
            </a:r>
            <a:r>
              <a:rPr lang="en-US" sz="1600" dirty="0" err="1">
                <a:solidFill>
                  <a:srgbClr val="000000"/>
                </a:solidFill>
                <a:latin typeface="Open Sans"/>
              </a:rPr>
              <a:t>tecnologica</a:t>
            </a:r>
            <a:r>
              <a:rPr lang="en-US" sz="1600" dirty="0">
                <a:solidFill>
                  <a:srgbClr val="000000"/>
                </a:solidFill>
                <a:latin typeface="Open Sans"/>
              </a:rPr>
              <a:t> de </a:t>
            </a:r>
            <a:r>
              <a:rPr lang="en-US" sz="1600" dirty="0" err="1">
                <a:solidFill>
                  <a:srgbClr val="000000"/>
                </a:solidFill>
                <a:latin typeface="Open Sans"/>
              </a:rPr>
              <a:t>seguimiento</a:t>
            </a:r>
            <a:r>
              <a:rPr lang="en-US" sz="1600" dirty="0">
                <a:solidFill>
                  <a:srgbClr val="000000"/>
                </a:solidFill>
                <a:latin typeface="Open Sans"/>
              </a:rPr>
              <a:t> y control de </a:t>
            </a:r>
            <a:r>
              <a:rPr lang="en-US" sz="1600" dirty="0" err="1">
                <a:solidFill>
                  <a:srgbClr val="000000"/>
                </a:solidFill>
                <a:latin typeface="Open Sans"/>
              </a:rPr>
              <a:t>polizas</a:t>
            </a:r>
            <a:r>
              <a:rPr lang="en-US" sz="1600" dirty="0">
                <a:solidFill>
                  <a:srgbClr val="000000"/>
                </a:solidFill>
                <a:latin typeface="Open Sans"/>
              </a:rPr>
              <a:t> ( SISI/POLIZA)</a:t>
            </a:r>
          </a:p>
          <a:p>
            <a:pPr algn="just">
              <a:lnSpc>
                <a:spcPts val="1787"/>
              </a:lnSpc>
            </a:pPr>
            <a:endParaRPr lang="en-US" sz="1600" dirty="0">
              <a:solidFill>
                <a:srgbClr val="000000"/>
              </a:solidFill>
              <a:latin typeface="Open Sans"/>
            </a:endParaRPr>
          </a:p>
        </p:txBody>
      </p:sp>
      <p:sp>
        <p:nvSpPr>
          <p:cNvPr id="27" name="TextBox 19">
            <a:extLst>
              <a:ext uri="{FF2B5EF4-FFF2-40B4-BE49-F238E27FC236}">
                <a16:creationId xmlns:a16="http://schemas.microsoft.com/office/drawing/2014/main" id="{7F0E14D7-8108-4EA1-9D5A-F210235E105B}"/>
              </a:ext>
            </a:extLst>
          </p:cNvPr>
          <p:cNvSpPr txBox="1"/>
          <p:nvPr/>
        </p:nvSpPr>
        <p:spPr>
          <a:xfrm>
            <a:off x="2180977" y="222744"/>
            <a:ext cx="6600061" cy="489108"/>
          </a:xfrm>
          <a:prstGeom prst="rect">
            <a:avLst/>
          </a:prstGeom>
        </p:spPr>
        <p:txBody>
          <a:bodyPr lIns="0" tIns="0" rIns="0" bIns="0" rtlCol="0" anchor="t">
            <a:spAutoFit/>
          </a:bodyPr>
          <a:lstStyle/>
          <a:p>
            <a:pPr algn="ctr">
              <a:lnSpc>
                <a:spcPts val="4130"/>
              </a:lnSpc>
            </a:pPr>
            <a:r>
              <a:rPr lang="en-US" sz="2800" b="1" dirty="0">
                <a:solidFill>
                  <a:srgbClr val="000000"/>
                </a:solidFill>
                <a:latin typeface="Raleway Bold"/>
              </a:rPr>
              <a:t>CONCLUSIONES PÓLIZAS - 2023</a:t>
            </a:r>
          </a:p>
        </p:txBody>
      </p:sp>
    </p:spTree>
  </p:cSld>
  <p:clrMapOvr>
    <a:masterClrMapping/>
  </p:clrMapOvr>
  <p:transition>
    <p:circle/>
  </p:transition>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575ee04-a3eb-4b55-9013-79c8ea199ed3">
      <Terms xmlns="http://schemas.microsoft.com/office/infopath/2007/PartnerControls"/>
    </lcf76f155ced4ddcb4097134ff3c332f>
    <TaxCatchAll xmlns="07430b0e-3795-4a85-8387-4dbe1ebc94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EEDA0F55372E4891A89A2BE54F794D" ma:contentTypeVersion="14" ma:contentTypeDescription="Create a new document." ma:contentTypeScope="" ma:versionID="c5b8d6239ef62662522e0b9a4015ee35">
  <xsd:schema xmlns:xsd="http://www.w3.org/2001/XMLSchema" xmlns:xs="http://www.w3.org/2001/XMLSchema" xmlns:p="http://schemas.microsoft.com/office/2006/metadata/properties" xmlns:ns2="1575ee04-a3eb-4b55-9013-79c8ea199ed3" xmlns:ns3="07430b0e-3795-4a85-8387-4dbe1ebc948f" targetNamespace="http://schemas.microsoft.com/office/2006/metadata/properties" ma:root="true" ma:fieldsID="00d2b3080bfbf102897fc6aadd97f25d" ns2:_="" ns3:_="">
    <xsd:import namespace="1575ee04-a3eb-4b55-9013-79c8ea199ed3"/>
    <xsd:import namespace="07430b0e-3795-4a85-8387-4dbe1ebc94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75ee04-a3eb-4b55-9013-79c8ea199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bcad680-5a29-4d0b-8086-9ecf1ca567a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430b0e-3795-4a85-8387-4dbe1ebc94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a35812d-a7a1-4f6c-ad1c-c9a28e6ec501}" ma:internalName="TaxCatchAll" ma:showField="CatchAllData" ma:web="07430b0e-3795-4a85-8387-4dbe1ebc94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740438-D230-4975-9AF6-230CFB4B76F2}">
  <ds:schemaRefs>
    <ds:schemaRef ds:uri="http://purl.org/dc/dcmitype/"/>
    <ds:schemaRef ds:uri="http://purl.org/dc/terms/"/>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7569ff47-1ae2-4382-85cb-b6654a3116df"/>
    <ds:schemaRef ds:uri="http://schemas.microsoft.com/office/2006/metadata/properties"/>
  </ds:schemaRefs>
</ds:datastoreItem>
</file>

<file path=customXml/itemProps2.xml><?xml version="1.0" encoding="utf-8"?>
<ds:datastoreItem xmlns:ds="http://schemas.openxmlformats.org/officeDocument/2006/customXml" ds:itemID="{AECE6F32-AFE8-475D-9920-B5B93D6F3FAD}">
  <ds:schemaRefs>
    <ds:schemaRef ds:uri="http://schemas.microsoft.com/sharepoint/v3/contenttype/forms"/>
  </ds:schemaRefs>
</ds:datastoreItem>
</file>

<file path=customXml/itemProps3.xml><?xml version="1.0" encoding="utf-8"?>
<ds:datastoreItem xmlns:ds="http://schemas.openxmlformats.org/officeDocument/2006/customXml" ds:itemID="{F3E84EDB-9DB2-4CA1-95DF-D1602665C3B0}"/>
</file>

<file path=docProps/app.xml><?xml version="1.0" encoding="utf-8"?>
<Properties xmlns="http://schemas.openxmlformats.org/officeDocument/2006/extended-properties" xmlns:vt="http://schemas.openxmlformats.org/officeDocument/2006/docPropsVTypes">
  <Template>PI- PESV Ministro</Template>
  <TotalTime>246</TotalTime>
  <Words>2774</Words>
  <Application>Microsoft Macintosh PowerPoint</Application>
  <PresentationFormat>Panorámica</PresentationFormat>
  <Paragraphs>319</Paragraphs>
  <Slides>22</Slides>
  <Notes>1</Notes>
  <HiddenSlides>0</HiddenSlides>
  <MMClips>0</MMClips>
  <ScaleCrop>false</ScaleCrop>
  <HeadingPairs>
    <vt:vector size="6" baseType="variant">
      <vt:variant>
        <vt:lpstr>Fuentes usadas</vt:lpstr>
      </vt:variant>
      <vt:variant>
        <vt:i4>19</vt:i4>
      </vt:variant>
      <vt:variant>
        <vt:lpstr>Tema</vt:lpstr>
      </vt:variant>
      <vt:variant>
        <vt:i4>1</vt:i4>
      </vt:variant>
      <vt:variant>
        <vt:lpstr>Títulos de diapositiva</vt:lpstr>
      </vt:variant>
      <vt:variant>
        <vt:i4>22</vt:i4>
      </vt:variant>
    </vt:vector>
  </HeadingPairs>
  <TitlesOfParts>
    <vt:vector size="42" baseType="lpstr">
      <vt:lpstr>SimSun</vt:lpstr>
      <vt:lpstr>Abadi</vt:lpstr>
      <vt:lpstr>Aptos</vt:lpstr>
      <vt:lpstr>Arial</vt:lpstr>
      <vt:lpstr>Arial Black</vt:lpstr>
      <vt:lpstr>Arial Narrow</vt:lpstr>
      <vt:lpstr>Calibri</vt:lpstr>
      <vt:lpstr>Calibri Light</vt:lpstr>
      <vt:lpstr>Nunito</vt:lpstr>
      <vt:lpstr>Nunito ExtraBold</vt:lpstr>
      <vt:lpstr>Open Sans</vt:lpstr>
      <vt:lpstr>Open Sans Bold</vt:lpstr>
      <vt:lpstr>Raleway</vt:lpstr>
      <vt:lpstr>Raleway Bold</vt:lpstr>
      <vt:lpstr>Raleway Heavy</vt:lpstr>
      <vt:lpstr>Symbol</vt:lpstr>
      <vt:lpstr>Trebuchet MS</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Geraldinne Yizeth Mendoza Rodriguez</dc:creator>
  <cp:lastModifiedBy>Jelkin Zair Carrillo Franco</cp:lastModifiedBy>
  <cp:revision>16</cp:revision>
  <dcterms:created xsi:type="dcterms:W3CDTF">2024-03-07T01:29:01Z</dcterms:created>
  <dcterms:modified xsi:type="dcterms:W3CDTF">2024-03-14T03:03:56Z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0x01010006EEDA0F55372E4891A89A2BE54F794D</vt:lpwstr>
  </property>
</Properties>
</file>